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67"/>
  </p:notesMasterIdLst>
  <p:handoutMasterIdLst>
    <p:handoutMasterId r:id="rId68"/>
  </p:handoutMasterIdLst>
  <p:sldIdLst>
    <p:sldId id="4474" r:id="rId5"/>
    <p:sldId id="4475" r:id="rId6"/>
    <p:sldId id="4483" r:id="rId7"/>
    <p:sldId id="2066" r:id="rId8"/>
    <p:sldId id="1908" r:id="rId9"/>
    <p:sldId id="1909" r:id="rId10"/>
    <p:sldId id="2082" r:id="rId11"/>
    <p:sldId id="4482" r:id="rId12"/>
    <p:sldId id="4497" r:id="rId13"/>
    <p:sldId id="4504" r:id="rId14"/>
    <p:sldId id="4519" r:id="rId15"/>
    <p:sldId id="4479" r:id="rId16"/>
    <p:sldId id="4477" r:id="rId17"/>
    <p:sldId id="2091" r:id="rId18"/>
    <p:sldId id="4498" r:id="rId19"/>
    <p:sldId id="4505" r:id="rId20"/>
    <p:sldId id="4520" r:id="rId21"/>
    <p:sldId id="4480" r:id="rId22"/>
    <p:sldId id="1910" r:id="rId23"/>
    <p:sldId id="4499" r:id="rId24"/>
    <p:sldId id="4478" r:id="rId25"/>
    <p:sldId id="4486" r:id="rId26"/>
    <p:sldId id="4506" r:id="rId27"/>
    <p:sldId id="4517" r:id="rId28"/>
    <p:sldId id="4507" r:id="rId29"/>
    <p:sldId id="4487" r:id="rId30"/>
    <p:sldId id="4481" r:id="rId31"/>
    <p:sldId id="4521" r:id="rId32"/>
    <p:sldId id="281" r:id="rId33"/>
    <p:sldId id="1891" r:id="rId34"/>
    <p:sldId id="1903" r:id="rId35"/>
    <p:sldId id="1875" r:id="rId36"/>
    <p:sldId id="4500" r:id="rId37"/>
    <p:sldId id="4493" r:id="rId38"/>
    <p:sldId id="4494" r:id="rId39"/>
    <p:sldId id="4495" r:id="rId40"/>
    <p:sldId id="4496" r:id="rId41"/>
    <p:sldId id="4508" r:id="rId42"/>
    <p:sldId id="4509" r:id="rId43"/>
    <p:sldId id="4522" r:id="rId44"/>
    <p:sldId id="4501" r:id="rId45"/>
    <p:sldId id="4529" r:id="rId46"/>
    <p:sldId id="4511" r:id="rId47"/>
    <p:sldId id="4512" r:id="rId48"/>
    <p:sldId id="4513" r:id="rId49"/>
    <p:sldId id="4523" r:id="rId50"/>
    <p:sldId id="4502" r:id="rId51"/>
    <p:sldId id="4488" r:id="rId52"/>
    <p:sldId id="4489" r:id="rId53"/>
    <p:sldId id="4530" r:id="rId54"/>
    <p:sldId id="4490" r:id="rId55"/>
    <p:sldId id="4516" r:id="rId56"/>
    <p:sldId id="4492" r:id="rId57"/>
    <p:sldId id="4514" r:id="rId58"/>
    <p:sldId id="4503" r:id="rId59"/>
    <p:sldId id="4518" r:id="rId60"/>
    <p:sldId id="4526" r:id="rId61"/>
    <p:sldId id="4524" r:id="rId62"/>
    <p:sldId id="4527" r:id="rId63"/>
    <p:sldId id="4528" r:id="rId64"/>
    <p:sldId id="4525" r:id="rId65"/>
    <p:sldId id="4476" r:id="rId66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C80F"/>
    <a:srgbClr val="FF9933"/>
    <a:srgbClr val="000000"/>
    <a:srgbClr val="505050"/>
    <a:srgbClr val="49635D"/>
    <a:srgbClr val="2C3C38"/>
    <a:srgbClr val="F2F2F2"/>
    <a:srgbClr val="008272"/>
    <a:srgbClr val="B3FFF6"/>
    <a:srgbClr val="F7D5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10" autoAdjust="0"/>
    <p:restoredTop sz="94660"/>
  </p:normalViewPr>
  <p:slideViewPr>
    <p:cSldViewPr snapToGrid="0">
      <p:cViewPr varScale="1">
        <p:scale>
          <a:sx n="76" d="100"/>
          <a:sy n="76" d="100"/>
        </p:scale>
        <p:origin x="22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8/27/2020 10:44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2888" y="479425"/>
            <a:ext cx="6829425" cy="384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580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2888" y="479425"/>
            <a:ext cx="6829425" cy="384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47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55399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17491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7013" indent="-227013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800"/>
            </a:lvl1pPr>
            <a:lvl2pPr marL="461963" indent="-230188">
              <a:lnSpc>
                <a:spcPts val="3200"/>
              </a:lnSpc>
              <a:buFont typeface="Arial" panose="020B0604020202020204" pitchFamily="34" charset="0"/>
              <a:buChar char="•"/>
              <a:defRPr sz="2400"/>
            </a:lvl2pPr>
            <a:lvl3pPr marL="466209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9508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64923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952" y="2355796"/>
            <a:ext cx="3245833" cy="387798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1842" y="2355794"/>
            <a:ext cx="7400340" cy="369332"/>
          </a:xfrm>
          <a:prstGeom prst="rect">
            <a:avLst/>
          </a:prstGeom>
        </p:spPr>
        <p:txBody>
          <a:bodyPr anchor="t"/>
          <a:lstStyle>
            <a:lvl1pPr marL="0" indent="0">
              <a:spcAft>
                <a:spcPts val="816"/>
              </a:spcAft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96951" y="2059499"/>
            <a:ext cx="3245920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41842" y="2059499"/>
            <a:ext cx="7400340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5795E6-DA04-4B01-9122-70B2FFF07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6951" y="2059499"/>
            <a:ext cx="324592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AFC0C9-9805-458D-A442-FD9084915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41841" y="2059499"/>
            <a:ext cx="7400340" cy="0"/>
          </a:xfrm>
          <a:prstGeom prst="line">
            <a:avLst/>
          </a:prstGeom>
          <a:ln w="19050">
            <a:solidFill>
              <a:schemeClr val="bg1">
                <a:lumMod val="75000"/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8744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5E9C6E-449A-4817-85CC-F95B5FE4225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0838" y="0"/>
            <a:ext cx="8275637" cy="69945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Place Image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848" y="960438"/>
            <a:ext cx="3300460" cy="213894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32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3099378"/>
            <a:ext cx="3272338" cy="344874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282668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F38AD-64EA-4B26-B7D3-C2F054932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191069-9A1B-4D96-B56B-775F6023B787}"/>
              </a:ext>
            </a:extLst>
          </p:cNvPr>
          <p:cNvSpPr/>
          <p:nvPr userDrawn="1"/>
        </p:nvSpPr>
        <p:spPr bwMode="auto">
          <a:xfrm>
            <a:off x="0" y="0"/>
            <a:ext cx="12436475" cy="6994525"/>
          </a:xfrm>
          <a:prstGeom prst="rect">
            <a:avLst/>
          </a:prstGeom>
          <a:gradFill>
            <a:gsLst>
              <a:gs pos="0">
                <a:srgbClr val="000000">
                  <a:alpha val="15000"/>
                </a:srgbClr>
              </a:gs>
              <a:gs pos="100000">
                <a:srgbClr val="1A1A1A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784868-C8AF-4D99-9BD8-43CBB49618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290"/>
            <a:ext cx="2311755" cy="580522"/>
          </a:xfrm>
          <a:prstGeom prst="rect">
            <a:avLst/>
          </a:prstGeom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6832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5397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3636600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5916" y="1463669"/>
            <a:ext cx="5316270" cy="14157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17814" y="1463669"/>
            <a:ext cx="5324366" cy="14157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</a:extLst>
          </p:cNvPr>
          <p:cNvSpPr txBox="1"/>
          <p:nvPr/>
        </p:nvSpPr>
        <p:spPr>
          <a:xfrm>
            <a:off x="12603479" y="-208004"/>
            <a:ext cx="600100" cy="1600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2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151078-E284-4168-BEE4-74B2FCC82C7B}"/>
              </a:ext>
            </a:extLst>
          </p:cNvPr>
          <p:cNvSpPr txBox="1"/>
          <p:nvPr userDrawn="1"/>
        </p:nvSpPr>
        <p:spPr>
          <a:xfrm>
            <a:off x="12603479" y="-208004"/>
            <a:ext cx="600100" cy="1600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2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06381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55399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18928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2800"/>
            </a:lvl1pPr>
            <a:lvl2pPr marL="231775" indent="0">
              <a:lnSpc>
                <a:spcPct val="150000"/>
              </a:lnSpc>
              <a:buFont typeface="Arial" panose="020B0604020202020204" pitchFamily="34" charset="0"/>
              <a:buNone/>
              <a:defRPr sz="2400"/>
            </a:lvl2pPr>
            <a:lvl3pPr marL="466209" indent="0">
              <a:lnSpc>
                <a:spcPct val="1500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11301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Power BI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64" r:id="rId1"/>
    <p:sldLayoutId id="2147484567" r:id="rId2"/>
    <p:sldLayoutId id="2147484565" r:id="rId3"/>
    <p:sldLayoutId id="2147484553" r:id="rId4"/>
    <p:sldLayoutId id="2147484563" r:id="rId5"/>
    <p:sldLayoutId id="2147484554" r:id="rId6"/>
    <p:sldLayoutId id="2147484555" r:id="rId7"/>
    <p:sldLayoutId id="2147484566" r:id="rId8"/>
    <p:sldLayoutId id="2147484568" r:id="rId9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otnet.microsoft.com/download" TargetMode="Externa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AD/microsoft-identity-web/wiki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powerbidevcamp.net/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PowerBiDevCamp/NetCore-UserOwnsData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PowerBiDevCamp/NetCore-UserOwnsData-Tutoria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0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EBD04-D881-45AA-AA5A-539BC3F79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Copying-and-Pasting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83B5F-C28A-438A-8359-2B68FB784084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6971" y="1351112"/>
            <a:ext cx="8938592" cy="492910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1550294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3200876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Tutorial Introduction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Developing with .NET Core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Introducing </a:t>
            </a:r>
            <a:r>
              <a:rPr lang="en-US" sz="2000" b="1" dirty="0" err="1">
                <a:latin typeface="Lucida Console" panose="020B0609040504020204" pitchFamily="49" charset="0"/>
              </a:rPr>
              <a:t>Microsoft.Identity.Web</a:t>
            </a:r>
            <a:endParaRPr lang="en-US" b="1" dirty="0">
              <a:latin typeface="Lucida Console" panose="020B0609040504020204" pitchFamily="49" charset="0"/>
            </a:endParaRP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Calling the Power BI Service API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the Power BI JavaScript API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Adding TypeScript Support to a .NET Core Project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with Multi-Resource Embed Tokens</a:t>
            </a:r>
          </a:p>
        </p:txBody>
      </p:sp>
    </p:spTree>
    <p:extLst>
      <p:ext uri="{BB962C8B-B14F-4D97-AF65-F5344CB8AC3E}">
        <p14:creationId xmlns:p14="http://schemas.microsoft.com/office/powerpoint/2010/main" val="181215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80F64-BCCB-43B4-8F2C-1E7224D1D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.NET Core SDK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F1DBC-E463-41F9-9E38-19DAC85C75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430887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https://dotnet.microsoft.com/download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5BAB43-3728-41F5-8570-FE5D6CBE7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48" y="2056031"/>
            <a:ext cx="6948001" cy="38532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1145225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8217E-F055-41AB-AB86-4001114D0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CLI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3CB6A6-847D-4A2E-9883-E1CB55BBF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1908215"/>
          </a:xfrm>
        </p:spPr>
        <p:txBody>
          <a:bodyPr/>
          <a:lstStyle/>
          <a:p>
            <a:r>
              <a:rPr lang="en-US" dirty="0"/>
              <a:t>The .NET Core command-line interface (CLI)</a:t>
            </a:r>
          </a:p>
          <a:p>
            <a:pPr lvl="1"/>
            <a:r>
              <a:rPr lang="en-US" dirty="0"/>
              <a:t>Cross-platform toolchain for creating, debugging and publishing applications</a:t>
            </a:r>
          </a:p>
          <a:p>
            <a:pPr lvl="1"/>
            <a:r>
              <a:rPr lang="en-US" dirty="0"/>
              <a:t>Create new applications using </a:t>
            </a:r>
            <a:r>
              <a:rPr lang="en-US" sz="2000" b="1" dirty="0">
                <a:latin typeface="Lucida Console" panose="020B0609040504020204" pitchFamily="49" charset="0"/>
              </a:rPr>
              <a:t>dotnet new</a:t>
            </a:r>
            <a:r>
              <a:rPr lang="en-US" dirty="0"/>
              <a:t> command</a:t>
            </a:r>
          </a:p>
          <a:p>
            <a:pPr lvl="1"/>
            <a:r>
              <a:rPr lang="en-US" dirty="0"/>
              <a:t>Add NuGet packages using </a:t>
            </a:r>
            <a:r>
              <a:rPr lang="en-US" sz="2000" b="1" dirty="0">
                <a:latin typeface="Lucida Console" panose="020B0609040504020204" pitchFamily="49" charset="0"/>
              </a:rPr>
              <a:t>dotnet add package</a:t>
            </a:r>
            <a:r>
              <a:rPr lang="en-US" dirty="0"/>
              <a:t> command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D2C0FA-3AF4-4746-ABE6-E5F2B5604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852" y="3286298"/>
            <a:ext cx="9985514" cy="245075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5514996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C25D8-311A-4B0A-93AF-82A0C05CE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553998"/>
          </a:xfrm>
        </p:spPr>
        <p:txBody>
          <a:bodyPr/>
          <a:lstStyle/>
          <a:p>
            <a:r>
              <a:rPr lang="en-US" dirty="0"/>
              <a:t>Understanding Dependency Injection is Essential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49148-682D-4F95-BC25-4811611547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966162"/>
          </a:xfrm>
        </p:spPr>
        <p:txBody>
          <a:bodyPr/>
          <a:lstStyle/>
          <a:p>
            <a:r>
              <a:rPr lang="en-US" dirty="0"/>
              <a:t>Services are registered on application start up</a:t>
            </a:r>
          </a:p>
          <a:p>
            <a:r>
              <a:rPr lang="en-US" dirty="0"/>
              <a:t>Services injected into classes using parameterized constructors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B3BCB9-2BE0-41B4-8D89-53AB976FA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685" y="4022218"/>
            <a:ext cx="6421857" cy="25151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932590-41FD-4193-A580-13F51C309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33" y="2543346"/>
            <a:ext cx="3608466" cy="18477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087A3579-8525-4057-839A-F5264725551C}"/>
              </a:ext>
            </a:extLst>
          </p:cNvPr>
          <p:cNvSpPr/>
          <p:nvPr/>
        </p:nvSpPr>
        <p:spPr bwMode="auto">
          <a:xfrm flipH="1">
            <a:off x="2552283" y="5024932"/>
            <a:ext cx="2893254" cy="509678"/>
          </a:xfrm>
          <a:prstGeom prst="leftArrow">
            <a:avLst>
              <a:gd name="adj1" fmla="val 75185"/>
              <a:gd name="adj2" fmla="val 7648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Dependency injection</a:t>
            </a:r>
          </a:p>
        </p:txBody>
      </p:sp>
    </p:spTree>
    <p:extLst>
      <p:ext uri="{BB962C8B-B14F-4D97-AF65-F5344CB8AC3E}">
        <p14:creationId xmlns:p14="http://schemas.microsoft.com/office/powerpoint/2010/main" val="38906044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C601-BBDF-48B0-ABCA-BE3DE200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Exercise 1</a:t>
            </a:r>
            <a:br>
              <a:rPr lang="en-US" sz="3600" dirty="0"/>
            </a:br>
            <a:r>
              <a:rPr lang="en-US" sz="3200" dirty="0"/>
              <a:t>Create a New .NET Core MVC Web Application Project</a:t>
            </a:r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2F88DF-0CBB-462A-8D16-84A67BC9B094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46554" y="1788498"/>
            <a:ext cx="4175830" cy="484142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EE7E31-D0D5-4022-A97C-3D2486E2A229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5410" y="3758957"/>
            <a:ext cx="5989395" cy="112911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EBDBE3-C015-4D7A-8D0C-F52B1D484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10" y="1765587"/>
            <a:ext cx="5989395" cy="1469982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776461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23F66-86B8-4093-B9DA-F4FED2991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Extension for Visual Studio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A7DAB9-B964-4A89-ABE9-246D0286858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8263" y="1443719"/>
            <a:ext cx="8363057" cy="3325049"/>
          </a:xfrm>
          <a:prstGeom prst="rect">
            <a:avLst/>
          </a:prstGeom>
          <a:noFill/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0028019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3200876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Tutorial Introduction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Developing with .NET Core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Introducing </a:t>
            </a:r>
            <a:r>
              <a:rPr lang="en-US" sz="2000" b="1" dirty="0" err="1">
                <a:latin typeface="Lucida Console" panose="020B0609040504020204" pitchFamily="49" charset="0"/>
              </a:rPr>
              <a:t>Microsoft.Identity.Web</a:t>
            </a:r>
            <a:endParaRPr lang="en-US" b="1" dirty="0">
              <a:latin typeface="Lucida Console" panose="020B0609040504020204" pitchFamily="49" charset="0"/>
            </a:endParaRP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Calling the Power BI Service API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the Power BI JavaScript API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Adding TypeScript Support to a. NET Core Project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with Multi-Resource Embed Tokens</a:t>
            </a:r>
          </a:p>
        </p:txBody>
      </p:sp>
    </p:spTree>
    <p:extLst>
      <p:ext uri="{BB962C8B-B14F-4D97-AF65-F5344CB8AC3E}">
        <p14:creationId xmlns:p14="http://schemas.microsoft.com/office/powerpoint/2010/main" val="350316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1910B-E658-497E-ACAE-64AD1C08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sz="32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Microsoft.Identity.Web</a:t>
            </a:r>
            <a:endParaRPr lang="en-US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70F57-5004-4730-B010-7A458A647F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4676088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Microsoft.Identity.Web</a:t>
            </a:r>
            <a:endParaRPr lang="en-US" sz="2000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Set of components and classes to assist developers</a:t>
            </a:r>
          </a:p>
          <a:p>
            <a:pPr lvl="1"/>
            <a:r>
              <a:rPr lang="en-US" dirty="0"/>
              <a:t>Used to perform authentication in Web applications and Web APIs</a:t>
            </a:r>
          </a:p>
          <a:p>
            <a:pPr lvl="1"/>
            <a:r>
              <a:rPr lang="en-US" dirty="0"/>
              <a:t>Used to acquire access tokens</a:t>
            </a:r>
          </a:p>
          <a:p>
            <a:pPr lvl="1"/>
            <a:r>
              <a:rPr lang="en-US" dirty="0"/>
              <a:t>Used to implement token caching</a:t>
            </a:r>
          </a:p>
          <a:p>
            <a:pPr lvl="1"/>
            <a:endParaRPr lang="en-US" dirty="0"/>
          </a:p>
          <a:p>
            <a:r>
              <a:rPr lang="en-US" dirty="0"/>
              <a:t>When to use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Microsoft.Identity.Web</a:t>
            </a:r>
            <a:endParaRPr lang="en-US" sz="2800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In Web application and Web APIs built on .NET Core 3.1 and .NET 5</a:t>
            </a:r>
          </a:p>
          <a:p>
            <a:pPr lvl="1"/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Microsoft.Identity.Web</a:t>
            </a:r>
            <a:r>
              <a:rPr lang="en-US" dirty="0"/>
              <a:t> is currently in preview</a:t>
            </a:r>
          </a:p>
          <a:p>
            <a:pPr lvl="1"/>
            <a:r>
              <a:rPr lang="en-US" dirty="0"/>
              <a:t>Scheduled for release with .NET 5 in November 2020</a:t>
            </a:r>
          </a:p>
          <a:p>
            <a:pPr lvl="1"/>
            <a:r>
              <a:rPr lang="en-US" dirty="0"/>
              <a:t>More info at </a:t>
            </a:r>
            <a:r>
              <a:rPr lang="en-US" dirty="0">
                <a:hlinkClick r:id="rId2"/>
              </a:rPr>
              <a:t>https://github.com/AzureAD/microsoft-identity-web/wiki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6118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A96C9-00CC-4478-BEEF-F5869DDAE0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3908762"/>
          </a:xfrm>
        </p:spPr>
        <p:txBody>
          <a:bodyPr/>
          <a:lstStyle/>
          <a:p>
            <a:r>
              <a:rPr lang="en-US" dirty="0"/>
              <a:t>What did we do before </a:t>
            </a:r>
            <a:r>
              <a:rPr lang="en-US" sz="2400" b="1" dirty="0" err="1">
                <a:latin typeface="Lucida Console" panose="020B0609040504020204" pitchFamily="49" charset="0"/>
              </a:rPr>
              <a:t>Microsoft.Identity.Web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Use </a:t>
            </a:r>
            <a:r>
              <a:rPr lang="en-US" sz="2000" b="1" dirty="0" err="1">
                <a:latin typeface="Lucida Console" panose="020B0609040504020204" pitchFamily="49" charset="0"/>
              </a:rPr>
              <a:t>Microsoft.Identity.Client</a:t>
            </a:r>
            <a:r>
              <a:rPr lang="en-US" dirty="0"/>
              <a:t> (MSAL) to acquire and cache access tokens</a:t>
            </a:r>
          </a:p>
          <a:p>
            <a:pPr lvl="1"/>
            <a:r>
              <a:rPr lang="en-US" dirty="0"/>
              <a:t>Use OWIN Middleware components to implement OpenID connect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sz="2000" b="1" dirty="0" err="1">
                <a:latin typeface="Lucida Console" panose="020B0609040504020204" pitchFamily="49" charset="0"/>
              </a:rPr>
              <a:t>Microsoft.Identity.Web</a:t>
            </a:r>
            <a:r>
              <a:rPr lang="en-US" dirty="0"/>
              <a:t> supports OpenID Connect and token acquisition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E3821B-E6CB-452F-BC6E-05A384BC0DE1}"/>
              </a:ext>
            </a:extLst>
          </p:cNvPr>
          <p:cNvSpPr/>
          <p:nvPr/>
        </p:nvSpPr>
        <p:spPr bwMode="auto">
          <a:xfrm>
            <a:off x="1043929" y="2755392"/>
            <a:ext cx="10233671" cy="187756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46C7F1-CAA9-4A02-BB5C-C3BB27AD6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Authentication Libraries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75B36D-226A-4CCE-913B-08DABFE601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889" b="-72"/>
          <a:stretch/>
        </p:blipFill>
        <p:spPr>
          <a:xfrm>
            <a:off x="1271026" y="2928596"/>
            <a:ext cx="2879081" cy="71206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D726791-DDCA-4EE0-8E80-2351EC2532F0}"/>
              </a:ext>
            </a:extLst>
          </p:cNvPr>
          <p:cNvGrpSpPr/>
          <p:nvPr/>
        </p:nvGrpSpPr>
        <p:grpSpPr>
          <a:xfrm>
            <a:off x="4404810" y="2910120"/>
            <a:ext cx="6540392" cy="1420720"/>
            <a:chOff x="4696211" y="2771512"/>
            <a:chExt cx="7450763" cy="161847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30B34F5-A749-4D41-A24C-4A0E60A17826}"/>
                </a:ext>
              </a:extLst>
            </p:cNvPr>
            <p:cNvGrpSpPr/>
            <p:nvPr/>
          </p:nvGrpSpPr>
          <p:grpSpPr>
            <a:xfrm>
              <a:off x="8658561" y="2771512"/>
              <a:ext cx="3488413" cy="1618473"/>
              <a:chOff x="7240149" y="2438400"/>
              <a:chExt cx="2690668" cy="1248354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CAFABDC-F6FD-48CF-9D8A-F2ADDA1969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40942"/>
              <a:stretch/>
            </p:blipFill>
            <p:spPr>
              <a:xfrm>
                <a:off x="7243812" y="2489199"/>
                <a:ext cx="2652561" cy="1108123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C0B5B31-AE59-4F11-A9C3-C6B9738D5228}"/>
                  </a:ext>
                </a:extLst>
              </p:cNvPr>
              <p:cNvSpPr/>
              <p:nvPr/>
            </p:nvSpPr>
            <p:spPr bwMode="auto">
              <a:xfrm>
                <a:off x="7240149" y="2438400"/>
                <a:ext cx="2690668" cy="1248354"/>
              </a:xfrm>
              <a:prstGeom prst="rect">
                <a:avLst/>
              </a:prstGeom>
              <a:noFill/>
              <a:ln w="12700">
                <a:solidFill>
                  <a:srgbClr val="5D6B99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51028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4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0743212-500E-495C-A10D-BA0EEDA82A20}"/>
                </a:ext>
              </a:extLst>
            </p:cNvPr>
            <p:cNvGrpSpPr/>
            <p:nvPr/>
          </p:nvGrpSpPr>
          <p:grpSpPr>
            <a:xfrm>
              <a:off x="4696211" y="2785578"/>
              <a:ext cx="3770375" cy="1604407"/>
              <a:chOff x="8466049" y="3717890"/>
              <a:chExt cx="3368858" cy="143354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F630622-53A3-4F7B-9931-196F1D7B7B00}"/>
                  </a:ext>
                </a:extLst>
              </p:cNvPr>
              <p:cNvGrpSpPr/>
              <p:nvPr/>
            </p:nvGrpSpPr>
            <p:grpSpPr>
              <a:xfrm>
                <a:off x="8470623" y="3807692"/>
                <a:ext cx="3364284" cy="1310161"/>
                <a:chOff x="5305036" y="2141345"/>
                <a:chExt cx="6191250" cy="2423264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F8F6D2DE-D5E5-4449-87A7-5204474690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b="56797"/>
                <a:stretch/>
              </p:blipFill>
              <p:spPr>
                <a:xfrm>
                  <a:off x="5305036" y="2692247"/>
                  <a:ext cx="6096001" cy="1872362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311E3919-50FB-42CC-98EA-4B35503670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05036" y="2141345"/>
                  <a:ext cx="6191250" cy="685800"/>
                </a:xfrm>
                <a:prstGeom prst="rect">
                  <a:avLst/>
                </a:prstGeom>
              </p:spPr>
            </p:pic>
          </p:grp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D0C004E-A9E9-4826-A584-AE34F029D3B9}"/>
                  </a:ext>
                </a:extLst>
              </p:cNvPr>
              <p:cNvSpPr/>
              <p:nvPr/>
            </p:nvSpPr>
            <p:spPr bwMode="auto">
              <a:xfrm>
                <a:off x="8466049" y="3717890"/>
                <a:ext cx="3360114" cy="1433549"/>
              </a:xfrm>
              <a:prstGeom prst="rect">
                <a:avLst/>
              </a:prstGeom>
              <a:noFill/>
              <a:ln w="12700">
                <a:solidFill>
                  <a:srgbClr val="5D6B99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51028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4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2EA3A3A-4D42-4630-B450-388525396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857" y="5463866"/>
            <a:ext cx="6059888" cy="1182580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33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37EFFF-D41E-43BC-806B-0841F36660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162" y="4944165"/>
            <a:ext cx="9801726" cy="984885"/>
          </a:xfrm>
        </p:spPr>
        <p:txBody>
          <a:bodyPr/>
          <a:lstStyle/>
          <a:p>
            <a:pPr lvl="1"/>
            <a:r>
              <a:rPr lang="en-US" sz="2800" dirty="0">
                <a:solidFill>
                  <a:srgbClr val="000000"/>
                </a:solidFill>
              </a:rPr>
              <a:t>Ted Pattison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Principal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Customer Advisory Team (CAT) at Microsoft</a:t>
            </a:r>
          </a:p>
        </p:txBody>
      </p:sp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2250909"/>
            <a:ext cx="11053773" cy="147732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000000"/>
                </a:solidFill>
              </a:rPr>
              <a:t>Power BI Dev Camp – Session 1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Developing for Power BI with .NET Core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1245A-3828-4133-831E-FCED6200FEA4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10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C601-BBDF-48B0-ABCA-BE3DE200C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941796"/>
          </a:xfr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Exercise 2</a:t>
            </a:r>
            <a:br>
              <a:rPr lang="en-US" sz="3600" dirty="0"/>
            </a:br>
            <a:r>
              <a:rPr lang="en-US" sz="3200" dirty="0"/>
              <a:t>Implement User Login using </a:t>
            </a:r>
            <a:r>
              <a:rPr lang="en-US" sz="2400" b="1" dirty="0" err="1">
                <a:latin typeface="Lucida Console" panose="020B0609040504020204" pitchFamily="49" charset="0"/>
              </a:rPr>
              <a:t>Microsoft.Identity.Web</a:t>
            </a:r>
            <a:endParaRPr lang="en-US" sz="3600" b="1" dirty="0">
              <a:latin typeface="Lucida Console" panose="020B0609040504020204" pitchFamily="49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390E0-2B8F-44DC-BE3F-B87F62C4C8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05" y="1629292"/>
            <a:ext cx="11239464" cy="2012602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a Confidential Client Application in Azure AD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Implement OpenID Connect using </a:t>
            </a:r>
            <a:r>
              <a:rPr lang="en-US" sz="2000" b="1" dirty="0" err="1">
                <a:latin typeface="Lucida Console" panose="020B0609040504020204" pitchFamily="49" charset="0"/>
              </a:rPr>
              <a:t>Microsoft.Identity.Web</a:t>
            </a:r>
            <a:endParaRPr lang="en-US" b="1" dirty="0">
              <a:latin typeface="Lucida Console" panose="020B0609040504020204" pitchFamily="49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Test Secured Routes in an ASP.NET Core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421288100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AFBD07-FE4E-462F-849B-BD8905413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Azure AD Application with PowerShell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B7FCE8-C95D-4284-AC3E-DA88D527F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393817"/>
            <a:ext cx="4866627" cy="412272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5632ED-4DC0-415B-AD07-281E6CA96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589" y="1393817"/>
            <a:ext cx="6196365" cy="25769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A9B5F7-6D19-48C5-9F67-A6B9F9935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0588" y="4111110"/>
            <a:ext cx="6196365" cy="13613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988572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D4EAA-DF9B-47E7-B035-FAE71C11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Configuration in </a:t>
            </a:r>
            <a:r>
              <a:rPr lang="en-US" dirty="0" err="1"/>
              <a:t>appsettings.json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30788C-7A15-4605-BA05-2FEACB310D1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1301142"/>
            <a:ext cx="10740719" cy="536982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4843134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7A4BE-5695-4180-A6D0-FDECFFC67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8598"/>
          </a:xfrm>
        </p:spPr>
        <p:txBody>
          <a:bodyPr/>
          <a:lstStyle/>
          <a:p>
            <a:r>
              <a:rPr lang="en-US" sz="3600" dirty="0"/>
              <a:t>Enabling Authentication with </a:t>
            </a:r>
            <a:r>
              <a:rPr lang="en-US" sz="3600" dirty="0" err="1"/>
              <a:t>Microsoft.Identity.Web</a:t>
            </a: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AEBBAC-3415-4A12-B010-AD0688671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334" y="1574635"/>
            <a:ext cx="9248775" cy="3895725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1969B28-8C9F-421A-81BE-D7D77FA7C20F}"/>
              </a:ext>
            </a:extLst>
          </p:cNvPr>
          <p:cNvSpPr/>
          <p:nvPr/>
        </p:nvSpPr>
        <p:spPr bwMode="auto">
          <a:xfrm>
            <a:off x="740662" y="2274695"/>
            <a:ext cx="1250585" cy="48232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4FB6199-C0AE-41F7-9AB6-9F34FD56461D}"/>
              </a:ext>
            </a:extLst>
          </p:cNvPr>
          <p:cNvSpPr/>
          <p:nvPr/>
        </p:nvSpPr>
        <p:spPr bwMode="auto">
          <a:xfrm>
            <a:off x="750710" y="4311914"/>
            <a:ext cx="1250585" cy="48232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2904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5D73E-F312-4378-B2B6-8D6D6555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Sign in / Sign Out Links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52EBED-2140-4E44-A6C3-8F696AA23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360701"/>
            <a:ext cx="10738304" cy="455063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CE168A3-9711-4445-BB63-340DF91AF921}"/>
              </a:ext>
            </a:extLst>
          </p:cNvPr>
          <p:cNvSpPr/>
          <p:nvPr/>
        </p:nvSpPr>
        <p:spPr bwMode="auto">
          <a:xfrm>
            <a:off x="5785658" y="3366198"/>
            <a:ext cx="5540909" cy="34959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148CA1E-3996-473A-BF95-63BA32F17CED}"/>
              </a:ext>
            </a:extLst>
          </p:cNvPr>
          <p:cNvSpPr/>
          <p:nvPr/>
        </p:nvSpPr>
        <p:spPr bwMode="auto">
          <a:xfrm>
            <a:off x="5785657" y="4638343"/>
            <a:ext cx="5540909" cy="34959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4CE940-D621-4B3D-A24F-ECFC3E12874F}"/>
              </a:ext>
            </a:extLst>
          </p:cNvPr>
          <p:cNvSpPr/>
          <p:nvPr/>
        </p:nvSpPr>
        <p:spPr bwMode="auto">
          <a:xfrm>
            <a:off x="6085970" y="2841855"/>
            <a:ext cx="2927401" cy="34959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9524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AFC43-FB01-44D7-9DB8-51C02FFFB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Supports Route Authorization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B15218E-92D1-480B-9B12-17103CE03D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1261884"/>
          </a:xfrm>
        </p:spPr>
        <p:txBody>
          <a:bodyPr/>
          <a:lstStyle/>
          <a:p>
            <a:r>
              <a:rPr lang="en-US" sz="2400" dirty="0"/>
              <a:t>Routes with </a:t>
            </a:r>
            <a:r>
              <a:rPr lang="en-US" sz="18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[</a:t>
            </a:r>
            <a:r>
              <a:rPr lang="en-US" sz="18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AllowAnonymous</a:t>
            </a:r>
            <a:r>
              <a:rPr lang="en-US" sz="18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]</a:t>
            </a:r>
            <a:r>
              <a:rPr lang="en-US" sz="2400" dirty="0"/>
              <a:t> accessible to anonymous user</a:t>
            </a:r>
          </a:p>
          <a:p>
            <a:r>
              <a:rPr lang="en-US" sz="2400" dirty="0"/>
              <a:t>Routes secured with </a:t>
            </a:r>
            <a:r>
              <a:rPr lang="en-US" sz="18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[Authorize]</a:t>
            </a:r>
            <a:r>
              <a:rPr lang="en-US" sz="2400" dirty="0"/>
              <a:t> only accessible to authenticated users</a:t>
            </a:r>
          </a:p>
          <a:p>
            <a:r>
              <a:rPr lang="en-US" sz="2400" dirty="0"/>
              <a:t>Navigating to secured route automatically prompts for sign 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A81131-3C04-4C9F-8108-EF9408067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54" y="3480947"/>
            <a:ext cx="3465127" cy="292441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6065CE-46A6-4A8B-9CA2-F1538E9696FE}"/>
              </a:ext>
            </a:extLst>
          </p:cNvPr>
          <p:cNvSpPr/>
          <p:nvPr/>
        </p:nvSpPr>
        <p:spPr bwMode="auto">
          <a:xfrm>
            <a:off x="4983862" y="3961665"/>
            <a:ext cx="2331217" cy="9814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Index.cshtml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37CC66-0DA6-45C0-9697-4925AE7B546A}"/>
              </a:ext>
            </a:extLst>
          </p:cNvPr>
          <p:cNvSpPr/>
          <p:nvPr/>
        </p:nvSpPr>
        <p:spPr bwMode="auto">
          <a:xfrm>
            <a:off x="4983861" y="5524843"/>
            <a:ext cx="2331217" cy="9814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Embed.cshtml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26F9024-22A4-4D86-9E42-486D46B52B5F}"/>
              </a:ext>
            </a:extLst>
          </p:cNvPr>
          <p:cNvCxnSpPr/>
          <p:nvPr/>
        </p:nvCxnSpPr>
        <p:spPr>
          <a:xfrm flipV="1">
            <a:off x="3391975" y="4551269"/>
            <a:ext cx="1457011" cy="19091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2CE2C25-86CC-426F-AC19-A62FF5A87AB3}"/>
              </a:ext>
            </a:extLst>
          </p:cNvPr>
          <p:cNvCxnSpPr/>
          <p:nvPr/>
        </p:nvCxnSpPr>
        <p:spPr>
          <a:xfrm>
            <a:off x="3366853" y="5524843"/>
            <a:ext cx="1507253" cy="28766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253C3CA-64E6-4677-A045-D26DA050E0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621"/>
          <a:stretch/>
        </p:blipFill>
        <p:spPr>
          <a:xfrm>
            <a:off x="7744051" y="3083248"/>
            <a:ext cx="3465128" cy="2441595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141B7F-EB2A-46F9-B10D-EA696F2D7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4824" y="5812510"/>
            <a:ext cx="2685073" cy="981489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8699540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D4EAA-DF9B-47E7-B035-FAE71C11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a .NET Core Debugging Session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F67C9C-FDD5-4374-92B9-716C9B04407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83" y="1481501"/>
            <a:ext cx="6926506" cy="137555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98E839-BB15-4E58-86D4-0AFFC5FF91B2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8083" y="3174617"/>
            <a:ext cx="6674969" cy="106799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88FD61-13EA-4DE4-ACE0-42253BCB280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83" y="4541575"/>
            <a:ext cx="3086520" cy="19428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9027780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6878D-F415-4F19-A4AD-6ED8CBFE9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2019 versus Visual Studio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0928B7-39BD-4AC5-A3E9-04136DEF65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839140"/>
          </a:xfrm>
        </p:spPr>
        <p:txBody>
          <a:bodyPr/>
          <a:lstStyle/>
          <a:p>
            <a:r>
              <a:rPr lang="en-US" dirty="0"/>
              <a:t>Should you use Visual Studio 2019 versus Visual Studio Code?</a:t>
            </a:r>
          </a:p>
          <a:p>
            <a:pPr lvl="1"/>
            <a:r>
              <a:rPr lang="en-US" dirty="0"/>
              <a:t>Yes, either one can be used to develop for .NET Core 3.1 and .NET 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7326D1-A20C-435D-B78A-871675774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619" y="2584108"/>
            <a:ext cx="2716752" cy="38019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CAECD8-9E7F-4159-933D-0BA9F0AF6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643" y="2584108"/>
            <a:ext cx="2945676" cy="38019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1251749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3200876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Tutorial Introduction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Developing with .NET Core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Introducing </a:t>
            </a:r>
            <a:r>
              <a:rPr lang="en-US" sz="2000" b="1" dirty="0" err="1">
                <a:latin typeface="Lucida Console" panose="020B0609040504020204" pitchFamily="49" charset="0"/>
              </a:rPr>
              <a:t>Microsoft.Identity.Web</a:t>
            </a:r>
            <a:endParaRPr lang="en-US" b="1" dirty="0">
              <a:latin typeface="Lucida Console" panose="020B0609040504020204" pitchFamily="49" charset="0"/>
            </a:endParaRP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Calling the Power BI Service API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the Power BI JavaScript API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Adding TypeScript Support to a.NET Core Project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with Multi-Resource Embed Tokens</a:t>
            </a:r>
          </a:p>
        </p:txBody>
      </p:sp>
    </p:spTree>
    <p:extLst>
      <p:ext uri="{BB962C8B-B14F-4D97-AF65-F5344CB8AC3E}">
        <p14:creationId xmlns:p14="http://schemas.microsoft.com/office/powerpoint/2010/main" val="56152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 altLang="en-US" dirty="0"/>
              <a:t>What Is the Power BI Service API?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595914" y="1243471"/>
            <a:ext cx="11239789" cy="449353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What is the Power BI Service API?</a:t>
            </a:r>
          </a:p>
          <a:p>
            <a:pPr lvl="1"/>
            <a:r>
              <a:rPr lang="en-US" dirty="0"/>
              <a:t>API built on OAuth2, OpenID Connect, REST and ODATA</a:t>
            </a:r>
          </a:p>
          <a:p>
            <a:pPr lvl="1"/>
            <a:r>
              <a:rPr lang="en-US" dirty="0"/>
              <a:t>API secured by Azure Active Directory (AAD)</a:t>
            </a:r>
          </a:p>
          <a:p>
            <a:pPr lvl="1"/>
            <a:r>
              <a:rPr lang="en-US" dirty="0"/>
              <a:t>API to program with workspaces, datasets, reports &amp; dashboards</a:t>
            </a:r>
          </a:p>
          <a:p>
            <a:pPr lvl="1"/>
            <a:r>
              <a:rPr lang="en-US" dirty="0"/>
              <a:t>API also often called “Power BI REST API”</a:t>
            </a:r>
          </a:p>
          <a:p>
            <a:endParaRPr lang="en-US" dirty="0"/>
          </a:p>
          <a:p>
            <a:r>
              <a:rPr lang="en-US" dirty="0"/>
              <a:t>What can you do with the Power BI Service API?</a:t>
            </a:r>
          </a:p>
          <a:p>
            <a:pPr lvl="1"/>
            <a:r>
              <a:rPr lang="en-US" dirty="0"/>
              <a:t>Publish PBIX project files</a:t>
            </a:r>
          </a:p>
          <a:p>
            <a:pPr lvl="1"/>
            <a:r>
              <a:rPr lang="en-US" dirty="0"/>
              <a:t>Update connection details and datasource credentials</a:t>
            </a:r>
          </a:p>
          <a:p>
            <a:pPr lvl="1"/>
            <a:r>
              <a:rPr lang="en-US" dirty="0"/>
              <a:t>Create workspaces and clone content across workspaces</a:t>
            </a:r>
          </a:p>
          <a:p>
            <a:pPr lvl="1"/>
            <a:r>
              <a:rPr lang="en-US" dirty="0"/>
              <a:t>Embed Power BI reports and dashboards tiles in web pages</a:t>
            </a:r>
          </a:p>
          <a:p>
            <a:pPr lvl="1"/>
            <a:r>
              <a:rPr lang="en-US" dirty="0"/>
              <a:t>Create streaming datasets in order to build real-time dashboards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5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F895-0FB1-4BE2-995F-1CAC4B7D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Power BI Dev Camp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7F8620-5147-4FFF-A1D6-B0C7C2A204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05" y="1245118"/>
            <a:ext cx="11239464" cy="427553"/>
          </a:xfrm>
        </p:spPr>
        <p:txBody>
          <a:bodyPr/>
          <a:lstStyle/>
          <a:p>
            <a:r>
              <a:rPr lang="en-US" dirty="0"/>
              <a:t>Power BI Dev Camp Portal - </a:t>
            </a:r>
            <a:r>
              <a:rPr lang="en-US" dirty="0">
                <a:hlinkClick r:id="rId2"/>
              </a:rPr>
              <a:t>https://powerbidevcamp.net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515352-5084-42A0-9068-152E2F958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073" y="2103406"/>
            <a:ext cx="6784114" cy="443391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48330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DBC8C-FEB9-4C3F-B1C9-BDF058365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55" y="466302"/>
            <a:ext cx="11237870" cy="654816"/>
          </a:xfrm>
        </p:spPr>
        <p:txBody>
          <a:bodyPr/>
          <a:lstStyle/>
          <a:p>
            <a:r>
              <a:rPr lang="en-US" dirty="0"/>
              <a:t>Calling the Power BI Service API</a:t>
            </a:r>
            <a:br>
              <a:rPr lang="en-US" dirty="0"/>
            </a:br>
            <a:r>
              <a:rPr lang="en-US" sz="1836" dirty="0">
                <a:solidFill>
                  <a:schemeClr val="accent2"/>
                </a:solidFill>
              </a:rPr>
              <a:t>Direct REST calls without using the Power BI .NET SDK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A4D4B8-1861-4C17-A033-B5F4A34BB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80" y="1461231"/>
            <a:ext cx="8053490" cy="32104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BEC6CC-21CE-4459-BA82-3A2678109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56" y="4900277"/>
            <a:ext cx="3513867" cy="178749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1C27986-75D7-4063-B267-DD1324145C1C}"/>
              </a:ext>
            </a:extLst>
          </p:cNvPr>
          <p:cNvGrpSpPr/>
          <p:nvPr/>
        </p:nvGrpSpPr>
        <p:grpSpPr>
          <a:xfrm>
            <a:off x="4488410" y="5172287"/>
            <a:ext cx="4677082" cy="1243471"/>
            <a:chOff x="3411984" y="4648200"/>
            <a:chExt cx="4677575" cy="124360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93033D8-4E97-4C43-B505-3074B21AE8F2}"/>
                </a:ext>
              </a:extLst>
            </p:cNvPr>
            <p:cNvSpPr/>
            <p:nvPr/>
          </p:nvSpPr>
          <p:spPr>
            <a:xfrm>
              <a:off x="3411984" y="4648200"/>
              <a:ext cx="2442125" cy="12435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24" dirty="0">
                  <a:solidFill>
                    <a:schemeClr val="tx1"/>
                  </a:solidFill>
                </a:rPr>
                <a:t>Your C# Code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3C33A7-6025-4D71-B1FC-16FC572F9A67}"/>
                </a:ext>
              </a:extLst>
            </p:cNvPr>
            <p:cNvSpPr/>
            <p:nvPr/>
          </p:nvSpPr>
          <p:spPr>
            <a:xfrm>
              <a:off x="6553200" y="4648200"/>
              <a:ext cx="1536359" cy="124360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>
                  <a:solidFill>
                    <a:schemeClr val="tx1"/>
                  </a:solidFill>
                </a:rPr>
                <a:t>Power BI</a:t>
              </a:r>
            </a:p>
            <a:p>
              <a:pPr algn="ctr"/>
              <a:r>
                <a:rPr lang="en-US" sz="1224" dirty="0">
                  <a:solidFill>
                    <a:schemeClr val="tx1"/>
                  </a:solidFill>
                </a:rPr>
                <a:t>Service API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BC70D99-3D1F-41AB-A72C-BFC3AE33855E}"/>
                </a:ext>
              </a:extLst>
            </p:cNvPr>
            <p:cNvSpPr/>
            <p:nvPr/>
          </p:nvSpPr>
          <p:spPr>
            <a:xfrm>
              <a:off x="3564618" y="5008209"/>
              <a:ext cx="2145013" cy="68104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>
                  <a:solidFill>
                    <a:schemeClr val="tx1"/>
                  </a:solidFill>
                </a:rPr>
                <a:t>Executing HTTP Requests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>
                  <a:solidFill>
                    <a:schemeClr val="tx1"/>
                  </a:solidFill>
                </a:rPr>
                <a:t>Capturing HTTP Responses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>
                  <a:solidFill>
                    <a:schemeClr val="tx1"/>
                  </a:solidFill>
                </a:rPr>
                <a:t>Serializing/Deserializing JSON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9CC9AF3-15F9-4E1A-ADDF-31213B3429D2}"/>
                </a:ext>
              </a:extLst>
            </p:cNvPr>
            <p:cNvCxnSpPr/>
            <p:nvPr/>
          </p:nvCxnSpPr>
          <p:spPr>
            <a:xfrm>
              <a:off x="5506611" y="5243700"/>
              <a:ext cx="133961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8DFB007-AA25-48D3-AFED-7E9B3D7E20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6611" y="5440219"/>
              <a:ext cx="122106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823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F0590-4F0C-49E2-8EC6-83F94F3F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 dirty="0"/>
              <a:t>Power BI .NET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B760B-6942-4B4B-A558-1A59C57D23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914" y="1243471"/>
            <a:ext cx="11239789" cy="141577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48" dirty="0"/>
              <a:t>Developing without the Power BI .NET SDK</a:t>
            </a:r>
          </a:p>
          <a:p>
            <a:pPr lvl="1"/>
            <a:endParaRPr lang="en-US" sz="1632" dirty="0"/>
          </a:p>
          <a:p>
            <a:pPr lvl="1"/>
            <a:endParaRPr lang="en-US" sz="1632" dirty="0"/>
          </a:p>
          <a:p>
            <a:endParaRPr lang="en-US" sz="2448" dirty="0"/>
          </a:p>
          <a:p>
            <a:endParaRPr lang="en-US" sz="2448" dirty="0"/>
          </a:p>
          <a:p>
            <a:endParaRPr lang="en-US" sz="2448" dirty="0"/>
          </a:p>
          <a:p>
            <a:r>
              <a:rPr lang="en-US" sz="2448" dirty="0"/>
              <a:t>Developing with the Power BI .NET SDK</a:t>
            </a:r>
          </a:p>
          <a:p>
            <a:endParaRPr lang="en-US" sz="2448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BA63C2-6F52-4428-87F6-CDA83C551775}"/>
              </a:ext>
            </a:extLst>
          </p:cNvPr>
          <p:cNvGrpSpPr/>
          <p:nvPr/>
        </p:nvGrpSpPr>
        <p:grpSpPr>
          <a:xfrm>
            <a:off x="891296" y="1761005"/>
            <a:ext cx="6332660" cy="1648545"/>
            <a:chOff x="838200" y="2092909"/>
            <a:chExt cx="5325862" cy="131611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D57F283-31FC-4795-9921-FE412115338D}"/>
                </a:ext>
              </a:extLst>
            </p:cNvPr>
            <p:cNvSpPr/>
            <p:nvPr/>
          </p:nvSpPr>
          <p:spPr>
            <a:xfrm>
              <a:off x="838200" y="2092909"/>
              <a:ext cx="2438399" cy="13161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32" dirty="0">
                  <a:solidFill>
                    <a:schemeClr val="tx1"/>
                  </a:solidFill>
                </a:rPr>
                <a:t>Your C# Code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28A309-F9F9-4816-85A4-D3667D537A28}"/>
                </a:ext>
              </a:extLst>
            </p:cNvPr>
            <p:cNvSpPr/>
            <p:nvPr/>
          </p:nvSpPr>
          <p:spPr>
            <a:xfrm>
              <a:off x="3886200" y="2092910"/>
              <a:ext cx="2277862" cy="131611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 dirty="0">
                  <a:solidFill>
                    <a:schemeClr val="tx1"/>
                  </a:solidFill>
                </a:rPr>
                <a:t>Power BI</a:t>
              </a:r>
            </a:p>
            <a:p>
              <a:pPr algn="ctr"/>
              <a:r>
                <a:rPr lang="en-US" sz="1632" dirty="0">
                  <a:solidFill>
                    <a:schemeClr val="tx1"/>
                  </a:solidFill>
                </a:rPr>
                <a:t>Service API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FC2FBBF-9072-4A64-9563-E4515034C480}"/>
                </a:ext>
              </a:extLst>
            </p:cNvPr>
            <p:cNvSpPr/>
            <p:nvPr/>
          </p:nvSpPr>
          <p:spPr>
            <a:xfrm>
              <a:off x="990601" y="2473910"/>
              <a:ext cx="2141740" cy="72075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1071" dirty="0">
                  <a:solidFill>
                    <a:schemeClr val="tx1"/>
                  </a:solidFill>
                </a:rPr>
                <a:t>Executing HTTP Requests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1071" dirty="0">
                  <a:solidFill>
                    <a:schemeClr val="tx1"/>
                  </a:solidFill>
                </a:rPr>
                <a:t>Capturing HTTP Responses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1071" dirty="0">
                  <a:solidFill>
                    <a:schemeClr val="tx1"/>
                  </a:solidFill>
                </a:rPr>
                <a:t>Serializing/Deserializing JSON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F58F27F-EA4B-4CE1-8767-565C33BB5BED}"/>
                </a:ext>
              </a:extLst>
            </p:cNvPr>
            <p:cNvCxnSpPr/>
            <p:nvPr/>
          </p:nvCxnSpPr>
          <p:spPr>
            <a:xfrm>
              <a:off x="2929631" y="2723132"/>
              <a:ext cx="13375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F7C5FE5-261B-4694-8E99-8F54E0971F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9631" y="2931110"/>
              <a:ext cx="121920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0428934-DC4F-40E7-93A2-ED1353C98D32}"/>
              </a:ext>
            </a:extLst>
          </p:cNvPr>
          <p:cNvGrpSpPr/>
          <p:nvPr/>
        </p:nvGrpSpPr>
        <p:grpSpPr>
          <a:xfrm>
            <a:off x="891297" y="4281140"/>
            <a:ext cx="6295074" cy="2321402"/>
            <a:chOff x="838199" y="4389506"/>
            <a:chExt cx="5325863" cy="181306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7DE4A2-0A67-4002-BB48-335FD874739F}"/>
                </a:ext>
              </a:extLst>
            </p:cNvPr>
            <p:cNvSpPr/>
            <p:nvPr/>
          </p:nvSpPr>
          <p:spPr>
            <a:xfrm>
              <a:off x="838200" y="4886455"/>
              <a:ext cx="2438399" cy="131610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632" dirty="0">
                  <a:solidFill>
                    <a:schemeClr val="tx1"/>
                  </a:solidFill>
                </a:rPr>
                <a:t>Power BI .NET SDK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28E0E9-D2AE-4E2F-9EFA-21CBCD46DA9C}"/>
                </a:ext>
              </a:extLst>
            </p:cNvPr>
            <p:cNvSpPr/>
            <p:nvPr/>
          </p:nvSpPr>
          <p:spPr>
            <a:xfrm>
              <a:off x="3886200" y="4389506"/>
              <a:ext cx="2277862" cy="18130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 dirty="0">
                  <a:solidFill>
                    <a:schemeClr val="tx1"/>
                  </a:solidFill>
                </a:rPr>
                <a:t>Power BI</a:t>
              </a:r>
            </a:p>
            <a:p>
              <a:pPr algn="ctr"/>
              <a:r>
                <a:rPr lang="en-US" sz="1632" dirty="0">
                  <a:solidFill>
                    <a:schemeClr val="tx1"/>
                  </a:solidFill>
                </a:rPr>
                <a:t>Service API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299CEA6-DEA3-4A5A-B52D-CDA27B912123}"/>
                </a:ext>
              </a:extLst>
            </p:cNvPr>
            <p:cNvSpPr/>
            <p:nvPr/>
          </p:nvSpPr>
          <p:spPr>
            <a:xfrm>
              <a:off x="990600" y="5065157"/>
              <a:ext cx="2141740" cy="72075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1071" dirty="0">
                  <a:solidFill>
                    <a:schemeClr val="tx1"/>
                  </a:solidFill>
                </a:rPr>
                <a:t>Executing HTTP Requests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1071" dirty="0">
                  <a:solidFill>
                    <a:schemeClr val="tx1"/>
                  </a:solidFill>
                </a:rPr>
                <a:t>Capturing HTTP Responses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1071" dirty="0">
                  <a:solidFill>
                    <a:schemeClr val="tx1"/>
                  </a:solidFill>
                </a:rPr>
                <a:t>Serializing/Deserializing JSON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2C98ABB-9817-47E9-9315-844F7CFF1A47}"/>
                </a:ext>
              </a:extLst>
            </p:cNvPr>
            <p:cNvCxnSpPr/>
            <p:nvPr/>
          </p:nvCxnSpPr>
          <p:spPr>
            <a:xfrm>
              <a:off x="2929631" y="5314379"/>
              <a:ext cx="13375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0F4C89-6438-4E59-966B-21CEB185BE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9631" y="5522357"/>
              <a:ext cx="121920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48F7A12-3E79-4039-A539-EBB1BB191E25}"/>
                </a:ext>
              </a:extLst>
            </p:cNvPr>
            <p:cNvSpPr/>
            <p:nvPr/>
          </p:nvSpPr>
          <p:spPr>
            <a:xfrm>
              <a:off x="838199" y="4389506"/>
              <a:ext cx="2438399" cy="4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 dirty="0">
                  <a:solidFill>
                    <a:schemeClr val="tx1"/>
                  </a:solidFill>
                </a:rPr>
                <a:t>Your C# Code</a:t>
              </a:r>
            </a:p>
          </p:txBody>
        </p:sp>
      </p:grpSp>
      <p:sp>
        <p:nvSpPr>
          <p:cNvPr id="11" name="Arrow: Down 10">
            <a:extLst>
              <a:ext uri="{FF2B5EF4-FFF2-40B4-BE49-F238E27FC236}">
                <a16:creationId xmlns:a16="http://schemas.microsoft.com/office/drawing/2014/main" id="{C56D070A-0C0B-4C45-9C40-08A8892D766D}"/>
              </a:ext>
            </a:extLst>
          </p:cNvPr>
          <p:cNvSpPr/>
          <p:nvPr/>
        </p:nvSpPr>
        <p:spPr>
          <a:xfrm>
            <a:off x="1979335" y="4767277"/>
            <a:ext cx="727154" cy="3994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85882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 dirty="0"/>
              <a:t>Migrating to v3 of the Power BI .NET SDK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5AFC809-EEC0-4BB0-AC9F-A5137DBB5D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712" y="1243471"/>
            <a:ext cx="11238194" cy="54968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You must move to SDK v3 to take advantage of latest API features</a:t>
            </a:r>
          </a:p>
          <a:p>
            <a:pPr lvl="1"/>
            <a:r>
              <a:rPr lang="en-US" dirty="0"/>
              <a:t>Automated server-side generation of PDF file from Power BI report</a:t>
            </a:r>
          </a:p>
          <a:p>
            <a:pPr lvl="1"/>
            <a:r>
              <a:rPr lang="en-US" dirty="0"/>
              <a:t>Generation of multi-resource embed tokens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Beware of breaking changes when moving from v2.x to 3.x</a:t>
            </a:r>
          </a:p>
          <a:p>
            <a:pPr lvl="1"/>
            <a:r>
              <a:rPr lang="en-US" sz="2000" dirty="0"/>
              <a:t>Namespace </a:t>
            </a:r>
            <a:r>
              <a:rPr lang="en-US" sz="16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Microsoft.PowerBI.Api.v2</a:t>
            </a:r>
            <a:r>
              <a:rPr lang="en-US" sz="2000" dirty="0"/>
              <a:t> renamed to </a:t>
            </a:r>
            <a:r>
              <a:rPr lang="en-US" sz="16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Microsoft.PowerBI.Api</a:t>
            </a:r>
            <a:endParaRPr lang="en-US" sz="2000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sz="2000" dirty="0"/>
              <a:t>Namespace </a:t>
            </a:r>
            <a:r>
              <a:rPr lang="en-US" sz="16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Microsoft.PowerBI.Api.Models.v2</a:t>
            </a:r>
            <a:r>
              <a:rPr lang="en-US" sz="1600" b="1" dirty="0">
                <a:latin typeface="Lucida Console" panose="020B0609040504020204" pitchFamily="49" charset="0"/>
              </a:rPr>
              <a:t> </a:t>
            </a:r>
            <a:r>
              <a:rPr lang="en-US" sz="2000" dirty="0"/>
              <a:t>renamed to </a:t>
            </a:r>
            <a:r>
              <a:rPr lang="en-US" sz="16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Microsoft.PowerBI.Api.Models</a:t>
            </a:r>
            <a:endParaRPr lang="en-US" sz="2000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sz="2000" dirty="0"/>
              <a:t>Parameters for Power BI resource IDs now based on GUIDs instead of strings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7300B-69EB-46B9-B9C4-8AD29D49D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53" y="2726219"/>
            <a:ext cx="7567447" cy="117445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6FF4511-16A9-45B9-8DDB-204CB883BF4B}"/>
              </a:ext>
            </a:extLst>
          </p:cNvPr>
          <p:cNvSpPr/>
          <p:nvPr/>
        </p:nvSpPr>
        <p:spPr bwMode="auto">
          <a:xfrm>
            <a:off x="7257329" y="2910652"/>
            <a:ext cx="578735" cy="335666"/>
          </a:xfrm>
          <a:prstGeom prst="rightArrow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4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C601-BBDF-48B0-ABCA-BE3DE200C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941796"/>
          </a:xfr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Exercise 3</a:t>
            </a:r>
            <a:br>
              <a:rPr lang="en-US" sz="3600" dirty="0"/>
            </a:br>
            <a:r>
              <a:rPr lang="en-US" sz="3200" dirty="0"/>
              <a:t>Call the Power BI Service API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390E0-2B8F-44DC-BE3F-B87F62C4C8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05" y="1629292"/>
            <a:ext cx="11239464" cy="2745432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Add a new class named </a:t>
            </a:r>
            <a:r>
              <a:rPr lang="en-US" sz="2000" b="1" dirty="0" err="1">
                <a:latin typeface="Lucida Console" panose="020B0609040504020204" pitchFamily="49" charset="0"/>
              </a:rPr>
              <a:t>PowerBiServiceApi</a:t>
            </a:r>
            <a:endParaRPr lang="en-US" b="1" dirty="0">
              <a:latin typeface="Lucida Console" panose="020B0609040504020204" pitchFamily="49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Add support to acquire access tokens using </a:t>
            </a:r>
            <a:r>
              <a:rPr lang="en-US" sz="2000" b="1" dirty="0" err="1">
                <a:latin typeface="Lucida Console" panose="020B0609040504020204" pitchFamily="49" charset="0"/>
              </a:rPr>
              <a:t>Microsoft.Identity.Web</a:t>
            </a:r>
            <a:endParaRPr lang="en-US" sz="2000" b="1" dirty="0">
              <a:latin typeface="Lucida Console" panose="020B0609040504020204" pitchFamily="49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Call Power BI Service API to get embedding data for a report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Pass the embedding data for a report to the browser</a:t>
            </a:r>
            <a:endParaRPr lang="en-US" b="1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48657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0B5D6-23B3-46AF-89B8-3BBA9FA12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Support for Token Acquisition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239F4-AB49-40EA-807E-63BE1DC376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3120598"/>
          </a:xfrm>
        </p:spPr>
        <p:txBody>
          <a:bodyPr/>
          <a:lstStyle/>
          <a:p>
            <a:r>
              <a:rPr lang="en-US" dirty="0"/>
              <a:t>Modify </a:t>
            </a:r>
            <a:r>
              <a:rPr lang="en-US" dirty="0" err="1"/>
              <a:t>ConfigureService</a:t>
            </a:r>
            <a:r>
              <a:rPr lang="en-US" dirty="0"/>
              <a:t> in </a:t>
            </a:r>
            <a:r>
              <a:rPr lang="en-US" dirty="0" err="1"/>
              <a:t>Startup.cs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 a new C# Class named </a:t>
            </a:r>
            <a:r>
              <a:rPr lang="en-US" dirty="0" err="1"/>
              <a:t>PowerBiServiceAPi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D60C55-72D5-47F7-BE01-33E0D819F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649" y="4590066"/>
            <a:ext cx="8953500" cy="230505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6294885C-521B-463F-AAD8-3684590555C5}"/>
              </a:ext>
            </a:extLst>
          </p:cNvPr>
          <p:cNvSpPr/>
          <p:nvPr/>
        </p:nvSpPr>
        <p:spPr bwMode="auto">
          <a:xfrm>
            <a:off x="9867482" y="5265336"/>
            <a:ext cx="2098740" cy="1356527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Dependency injection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585D02-42E4-4A00-B41D-4AA0CFA3B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50" y="1950295"/>
            <a:ext cx="7260516" cy="1759375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227240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D7D72-B732-4E58-ABFE-67AE37BEB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Support for Acquiring Access Tokens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15DC93-E849-451B-87A0-1F940C62B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176" y="1481970"/>
            <a:ext cx="7797578" cy="505853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4931586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DCE9-DA70-4BCD-AA8B-2CADFEE3C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8598"/>
          </a:xfrm>
        </p:spPr>
        <p:txBody>
          <a:bodyPr/>
          <a:lstStyle/>
          <a:p>
            <a:r>
              <a:rPr lang="en-US" sz="3600" dirty="0"/>
              <a:t>Call </a:t>
            </a:r>
            <a:r>
              <a:rPr lang="en-US" sz="3600" dirty="0" err="1"/>
              <a:t>GetReportInGroupAsync</a:t>
            </a:r>
            <a:r>
              <a:rPr lang="en-US" sz="3600" dirty="0"/>
              <a:t> to Get Embedding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FB5537-E371-4D6C-A789-0BCEA9ACD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14" y="1285034"/>
            <a:ext cx="3393153" cy="131022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E4D52E-2EE7-46AF-8AF8-B07A4B7A4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14" y="2924498"/>
            <a:ext cx="7507953" cy="3129004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258755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D45B-0277-4633-A437-590A05ED4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</a:t>
            </a:r>
            <a:r>
              <a:rPr lang="en-US" dirty="0" err="1"/>
              <a:t>PowerBiServiceApi</a:t>
            </a:r>
            <a:r>
              <a:rPr lang="en-US" dirty="0"/>
              <a:t> from a Controller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E021A-EB68-48F3-A047-8791E8AA0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71" y="1317568"/>
            <a:ext cx="7738766" cy="383821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2E391CD-4494-47A6-9489-F18097A136FA}"/>
              </a:ext>
            </a:extLst>
          </p:cNvPr>
          <p:cNvGrpSpPr/>
          <p:nvPr/>
        </p:nvGrpSpPr>
        <p:grpSpPr>
          <a:xfrm>
            <a:off x="759085" y="5612877"/>
            <a:ext cx="10404634" cy="1135467"/>
            <a:chOff x="759085" y="5612877"/>
            <a:chExt cx="10404634" cy="113546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DF2EB72-B2E2-4191-9DD3-AFC44652FF58}"/>
                </a:ext>
              </a:extLst>
            </p:cNvPr>
            <p:cNvSpPr/>
            <p:nvPr/>
          </p:nvSpPr>
          <p:spPr bwMode="auto">
            <a:xfrm>
              <a:off x="759085" y="5612881"/>
              <a:ext cx="2270710" cy="113546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MSAL Token Acquisition Service</a:t>
              </a: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D1E05E74-BDD1-433F-B597-CF532B713600}"/>
                </a:ext>
              </a:extLst>
            </p:cNvPr>
            <p:cNvSpPr/>
            <p:nvPr/>
          </p:nvSpPr>
          <p:spPr bwMode="auto">
            <a:xfrm>
              <a:off x="3061882" y="5763604"/>
              <a:ext cx="1732077" cy="834013"/>
            </a:xfrm>
            <a:prstGeom prst="rightArrow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Dependency Injection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BB862875-28BB-458B-9B00-AFEDB613D1CD}"/>
                </a:ext>
              </a:extLst>
            </p:cNvPr>
            <p:cNvSpPr/>
            <p:nvPr/>
          </p:nvSpPr>
          <p:spPr bwMode="auto">
            <a:xfrm>
              <a:off x="7128845" y="5763604"/>
              <a:ext cx="1732077" cy="834013"/>
            </a:xfrm>
            <a:prstGeom prst="rightArrow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Dependency Injection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497705-0307-418C-853A-11F20664EE28}"/>
                </a:ext>
              </a:extLst>
            </p:cNvPr>
            <p:cNvSpPr/>
            <p:nvPr/>
          </p:nvSpPr>
          <p:spPr bwMode="auto">
            <a:xfrm>
              <a:off x="4826047" y="5612878"/>
              <a:ext cx="2270710" cy="113546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PowerBiServiceAPI</a:t>
              </a:r>
              <a:endPara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1811FD-D0A2-417C-8AD9-1B2D86945112}"/>
                </a:ext>
              </a:extLst>
            </p:cNvPr>
            <p:cNvSpPr/>
            <p:nvPr/>
          </p:nvSpPr>
          <p:spPr bwMode="auto">
            <a:xfrm>
              <a:off x="8893009" y="5612877"/>
              <a:ext cx="2270710" cy="113546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HomeController</a:t>
              </a:r>
              <a:endPara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4" name="Arrow: Left 13">
            <a:extLst>
              <a:ext uri="{FF2B5EF4-FFF2-40B4-BE49-F238E27FC236}">
                <a16:creationId xmlns:a16="http://schemas.microsoft.com/office/drawing/2014/main" id="{70175FEE-F561-481E-9120-7014E663E097}"/>
              </a:ext>
            </a:extLst>
          </p:cNvPr>
          <p:cNvSpPr/>
          <p:nvPr/>
        </p:nvSpPr>
        <p:spPr bwMode="auto">
          <a:xfrm>
            <a:off x="6561574" y="2170444"/>
            <a:ext cx="2331435" cy="910481"/>
          </a:xfrm>
          <a:prstGeom prst="leftArrow">
            <a:avLst>
              <a:gd name="adj1" fmla="val 75185"/>
              <a:gd name="adj2" fmla="val 7648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Dependency injection</a:t>
            </a:r>
          </a:p>
        </p:txBody>
      </p:sp>
    </p:spTree>
    <p:extLst>
      <p:ext uri="{BB962C8B-B14F-4D97-AF65-F5344CB8AC3E}">
        <p14:creationId xmlns:p14="http://schemas.microsoft.com/office/powerpoint/2010/main" val="26928160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6B523-EBEC-4311-BDBA-BD48B6A52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Displaying Data from the View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5554E8-C70B-4862-8D3A-FE3FFE9F1D2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8263" y="1256669"/>
            <a:ext cx="10522922" cy="528065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3095949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6B523-EBEC-4311-BDBA-BD48B6A52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 Finale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07D48E-7376-4BA1-8A33-9049020E7EE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1300659"/>
            <a:ext cx="8958553" cy="485641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0853723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3200876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Tutorial Introduction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Developing with .NET Core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Introducing </a:t>
            </a:r>
            <a:r>
              <a:rPr lang="en-US" sz="2000" b="1" dirty="0" err="1">
                <a:latin typeface="Lucida Console" panose="020B0609040504020204" pitchFamily="49" charset="0"/>
              </a:rPr>
              <a:t>Microsoft.Identity.Web</a:t>
            </a:r>
            <a:endParaRPr lang="en-US" b="1" dirty="0">
              <a:latin typeface="Lucida Console" panose="020B0609040504020204" pitchFamily="49" charset="0"/>
            </a:endParaRP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Calling the Power BI Service API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the Power BI JavaScript API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Adding TypeScript Support to a .NET Core Project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with Multi-Resource Embed Tokens</a:t>
            </a:r>
          </a:p>
        </p:txBody>
      </p:sp>
    </p:spTree>
    <p:extLst>
      <p:ext uri="{BB962C8B-B14F-4D97-AF65-F5344CB8AC3E}">
        <p14:creationId xmlns:p14="http://schemas.microsoft.com/office/powerpoint/2010/main" val="25823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3200876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Tutorial Introduction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Developing with .NET Core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Introducing </a:t>
            </a:r>
            <a:r>
              <a:rPr lang="en-US" sz="2000" b="1" dirty="0" err="1">
                <a:latin typeface="Lucida Console" panose="020B0609040504020204" pitchFamily="49" charset="0"/>
              </a:rPr>
              <a:t>Microsoft.Identity.Web</a:t>
            </a:r>
            <a:endParaRPr lang="en-US" b="1" dirty="0">
              <a:latin typeface="Lucida Console" panose="020B0609040504020204" pitchFamily="49" charset="0"/>
            </a:endParaRP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Calling the Power BI Service API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Programming the Power BI JavaScript API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Adding TypeScript Support to a.NET Core Project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with Multi-Resource Embed Tokens</a:t>
            </a:r>
          </a:p>
        </p:txBody>
      </p:sp>
    </p:spTree>
    <p:extLst>
      <p:ext uri="{BB962C8B-B14F-4D97-AF65-F5344CB8AC3E}">
        <p14:creationId xmlns:p14="http://schemas.microsoft.com/office/powerpoint/2010/main" val="166841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C601-BBDF-48B0-ABCA-BE3DE200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Exercise 4</a:t>
            </a:r>
            <a:br>
              <a:rPr lang="en-US" sz="3600" dirty="0"/>
            </a:br>
            <a:r>
              <a:rPr lang="en-US" sz="3200" dirty="0"/>
              <a:t>Embedding a Report using powerbi.js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57F82-1F51-49C6-B0DE-CF23A2035A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540129"/>
            <a:ext cx="11239464" cy="2012602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Add a script link to powerbi.js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view model to pass embedding data to browser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Write JavaScript code to embed a report</a:t>
            </a:r>
          </a:p>
        </p:txBody>
      </p:sp>
    </p:spTree>
    <p:extLst>
      <p:ext uri="{BB962C8B-B14F-4D97-AF65-F5344CB8AC3E}">
        <p14:creationId xmlns:p14="http://schemas.microsoft.com/office/powerpoint/2010/main" val="472256043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07775-E24A-4E90-8BEB-4C8E7267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Simple View To Embed a Report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021B41-D63B-4923-99DA-517B7176F1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107721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First script link loads Power BI JavaScript API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Second script link adds view model to web page with report embedding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Third script link loads a custom </a:t>
            </a:r>
            <a:r>
              <a:rPr lang="en-US" sz="2000" dirty="0" err="1"/>
              <a:t>Javascript</a:t>
            </a:r>
            <a:r>
              <a:rPr lang="en-US" sz="2000" dirty="0"/>
              <a:t> file named embed.js that you will write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8B761C-E6A1-4C94-BC6A-2652AE88D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406" y="2653749"/>
            <a:ext cx="8920511" cy="3883576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50439616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E83BA-8568-419F-A9C7-709D3C518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Data from the Report View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E07388-B111-4F7D-A175-BB56AC46A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22" y="2995253"/>
            <a:ext cx="5447271" cy="328175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5B4AFE-4D3D-4FAA-8DE2-484F2D15F61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22" y="1305347"/>
            <a:ext cx="2378164" cy="139575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93991608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1E138-F513-48EB-AEFD-C829C581A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a Report using powerbi.js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ED6820-0389-40B9-9DD0-34452CB9A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58" y="1344613"/>
            <a:ext cx="5225422" cy="519271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1EDDFB-3873-40FB-9F32-E9222E2B89A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159" y="1718561"/>
            <a:ext cx="6246624" cy="409658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71104907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0BBCF-F99B-4BA3-BA80-ED32CCEB3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Dynamically Resizing the Embed Container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2E0D5-4546-4830-BB04-3134DA6A8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567" y="1430337"/>
            <a:ext cx="7553325" cy="2066925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4F5BF6-1E25-4750-9DF5-96CED210F50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634" y="3206516"/>
            <a:ext cx="3981450" cy="285242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52876317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3200876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Tutorial Introduction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Developing with .NET Core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Introducing </a:t>
            </a:r>
            <a:r>
              <a:rPr lang="en-US" sz="2000" b="1" dirty="0" err="1">
                <a:latin typeface="Lucida Console" panose="020B0609040504020204" pitchFamily="49" charset="0"/>
              </a:rPr>
              <a:t>Microsoft.Identity.Web</a:t>
            </a:r>
            <a:endParaRPr lang="en-US" b="1" dirty="0">
              <a:latin typeface="Lucida Console" panose="020B0609040504020204" pitchFamily="49" charset="0"/>
            </a:endParaRP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Calling the Power BI Service API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Programming the Power BI JavaScript API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Adding TypeScript Support to a.NET Core Project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with Multi-Resource Embed Tokens</a:t>
            </a:r>
          </a:p>
        </p:txBody>
      </p:sp>
    </p:spTree>
    <p:extLst>
      <p:ext uri="{BB962C8B-B14F-4D97-AF65-F5344CB8AC3E}">
        <p14:creationId xmlns:p14="http://schemas.microsoft.com/office/powerpoint/2010/main" val="265299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C601-BBDF-48B0-ABCA-BE3DE200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Exercise 5</a:t>
            </a:r>
            <a:br>
              <a:rPr lang="en-US" sz="3600" dirty="0"/>
            </a:br>
            <a:r>
              <a:rPr lang="en-US" sz="3200" dirty="0"/>
              <a:t>Adding TypeScript/Webpack Support to a .NET Core Project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7CE1CF-0BB1-4613-B613-55A80CE46B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05" y="1516979"/>
            <a:ext cx="11239464" cy="4182427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Copy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package.json</a:t>
            </a:r>
            <a:r>
              <a:rPr lang="en-US" dirty="0"/>
              <a:t> file to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UserOwnsData</a:t>
            </a:r>
            <a:r>
              <a:rPr lang="en-US" dirty="0"/>
              <a:t> project root folder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Execute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npm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 install</a:t>
            </a:r>
            <a:r>
              <a:rPr lang="en-US" dirty="0"/>
              <a:t> to install Node.js packages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Copy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tsconfig.json</a:t>
            </a:r>
            <a:r>
              <a:rPr lang="en-US" dirty="0"/>
              <a:t> and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webpack.config.js</a:t>
            </a:r>
            <a:r>
              <a:rPr lang="en-US" dirty="0"/>
              <a:t> to root folder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Add new TypeScript file named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embed.ts</a:t>
            </a:r>
            <a:endParaRPr lang="en-US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Execute </a:t>
            </a:r>
            <a:r>
              <a:rPr lang="en-US" sz="2000" b="1" dirty="0" err="1">
                <a:latin typeface="Lucida Console" panose="020B0609040504020204" pitchFamily="49" charset="0"/>
              </a:rPr>
              <a:t>npm</a:t>
            </a:r>
            <a:r>
              <a:rPr lang="en-US" sz="2000" b="1" dirty="0">
                <a:latin typeface="Lucida Console" panose="020B0609040504020204" pitchFamily="49" charset="0"/>
              </a:rPr>
              <a:t> run build</a:t>
            </a:r>
            <a:r>
              <a:rPr lang="en-US" dirty="0"/>
              <a:t> to compile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embed.ts</a:t>
            </a:r>
            <a:r>
              <a:rPr lang="en-US" dirty="0"/>
              <a:t> to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embed.js</a:t>
            </a:r>
            <a:endParaRPr lang="en-US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Update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UserOwnsData.csproj</a:t>
            </a:r>
            <a:r>
              <a:rPr lang="en-US" dirty="0"/>
              <a:t> with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npm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 run build</a:t>
            </a:r>
            <a:r>
              <a:rPr lang="en-US" dirty="0"/>
              <a:t> command</a:t>
            </a:r>
          </a:p>
        </p:txBody>
      </p:sp>
    </p:spTree>
    <p:extLst>
      <p:ext uri="{BB962C8B-B14F-4D97-AF65-F5344CB8AC3E}">
        <p14:creationId xmlns:p14="http://schemas.microsoft.com/office/powerpoint/2010/main" val="1909213161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D4EAA-DF9B-47E7-B035-FAE71C11F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26298"/>
          </a:xfrm>
        </p:spPr>
        <p:txBody>
          <a:bodyPr/>
          <a:lstStyle/>
          <a:p>
            <a:r>
              <a:rPr lang="en-US" sz="3800" dirty="0"/>
              <a:t>Adding Node.js Support for TypeScript Compilation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F30723-6CD4-4356-BC96-26EFEC81536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37" y="1440873"/>
            <a:ext cx="3393845" cy="313112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11D176-CD67-4DDA-9D03-643B18418C7C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97716" y="1526972"/>
            <a:ext cx="6581479" cy="281642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70771876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7C6E-C63A-4970-8DBE-4CBE6974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b="1" dirty="0" err="1">
                <a:latin typeface="Lucida Console" panose="020B0609040504020204" pitchFamily="49" charset="0"/>
              </a:rPr>
              <a:t>npm</a:t>
            </a:r>
            <a:r>
              <a:rPr lang="en-US" b="1" dirty="0">
                <a:latin typeface="Lucida Console" panose="020B0609040504020204" pitchFamily="49" charset="0"/>
              </a:rPr>
              <a:t> install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3C8A0C-DC4A-4BAA-AC4D-AD5CEA3A371D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8263" y="1617048"/>
            <a:ext cx="5579074" cy="992707"/>
          </a:xfrm>
          <a:prstGeom prst="rect">
            <a:avLst/>
          </a:prstGeom>
          <a:noFill/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A61704-97F0-4832-BE0F-DBB48BAFEC7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3215606"/>
            <a:ext cx="10511859" cy="269394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1043102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/>
              <a:t>Power BI Embedding – The Big Picture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type="body" sz="quarter" idx="10"/>
          </p:nvPr>
        </p:nvSpPr>
        <p:spPr>
          <a:xfrm>
            <a:off x="596712" y="1243471"/>
            <a:ext cx="11238194" cy="3108993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User launches your app using a browser</a:t>
            </a:r>
          </a:p>
          <a:p>
            <a:r>
              <a:rPr lang="en-US" sz="2400" dirty="0"/>
              <a:t>App authenticates with Azure Active Directory and obtains access token </a:t>
            </a:r>
          </a:p>
          <a:p>
            <a:r>
              <a:rPr lang="en-US" sz="2400" dirty="0"/>
              <a:t>App uses access token to call to Power BI Service API</a:t>
            </a:r>
          </a:p>
          <a:p>
            <a:r>
              <a:rPr lang="en-US" sz="2400" dirty="0"/>
              <a:t>App retrieves data for embedded resource and passes it to browser.</a:t>
            </a:r>
          </a:p>
          <a:p>
            <a:r>
              <a:rPr lang="en-US" sz="2400" dirty="0"/>
              <a:t>Client-side code uses Power BI JavaScript API to create embedded resource</a:t>
            </a:r>
          </a:p>
          <a:p>
            <a:r>
              <a:rPr lang="en-US" sz="2400" dirty="0"/>
              <a:t>Embedded resource session created between browser and Power BI service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09559" y="4118998"/>
            <a:ext cx="6061922" cy="25281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8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09831" y="4468725"/>
            <a:ext cx="1248182" cy="81156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solidFill>
                  <a:schemeClr val="tx1"/>
                </a:solidFill>
              </a:rPr>
              <a:t>Browser</a:t>
            </a:r>
            <a:endParaRPr lang="en-US" sz="1530" dirty="0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720122" y="5313081"/>
            <a:ext cx="2197808" cy="861172"/>
            <a:chOff x="2486499" y="4990029"/>
            <a:chExt cx="2873212" cy="1125817"/>
          </a:xfrm>
        </p:grpSpPr>
        <p:sp>
          <p:nvSpPr>
            <p:cNvPr id="30" name="Rectangle 29"/>
            <p:cNvSpPr/>
            <p:nvPr/>
          </p:nvSpPr>
          <p:spPr>
            <a:xfrm>
              <a:off x="3602433" y="5215733"/>
              <a:ext cx="1757278" cy="9001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>
                  <a:solidFill>
                    <a:schemeClr val="accent5"/>
                  </a:solidFill>
                </a:rPr>
                <a:t>Your App </a:t>
              </a: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2486499" y="4990029"/>
              <a:ext cx="1034737" cy="67576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/>
            <p:cNvSpPr/>
            <p:nvPr/>
          </p:nvSpPr>
          <p:spPr>
            <a:xfrm>
              <a:off x="2917740" y="5237681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chemeClr val="accent5"/>
                  </a:solidFill>
                </a:rPr>
                <a:t>1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962160" y="5854626"/>
            <a:ext cx="2091628" cy="722125"/>
            <a:chOff x="5417536" y="5698001"/>
            <a:chExt cx="2734402" cy="944040"/>
          </a:xfrm>
        </p:grpSpPr>
        <p:sp>
          <p:nvSpPr>
            <p:cNvPr id="33" name="Rectangle 32"/>
            <p:cNvSpPr/>
            <p:nvPr/>
          </p:nvSpPr>
          <p:spPr>
            <a:xfrm>
              <a:off x="6520180" y="5741928"/>
              <a:ext cx="1631758" cy="900113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/>
                <a:t>Azure AD</a:t>
              </a: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>
              <a:off x="5430838" y="5698001"/>
              <a:ext cx="1048477" cy="38031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 flipV="1">
              <a:off x="5417536" y="5840517"/>
              <a:ext cx="1035040" cy="38267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>
            <a:xfrm>
              <a:off x="5800697" y="5800297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9F002D"/>
                  </a:solidFill>
                </a:rPr>
                <a:t>2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7849218" y="4315922"/>
            <a:ext cx="1248182" cy="899617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/>
              <a:t>Power BI Service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6956551" y="5163719"/>
            <a:ext cx="830560" cy="560267"/>
            <a:chOff x="5410200" y="4794767"/>
            <a:chExt cx="1085797" cy="732441"/>
          </a:xfrm>
        </p:grpSpPr>
        <p:cxnSp>
          <p:nvCxnSpPr>
            <p:cNvPr id="52" name="Straight Arrow Connector 51"/>
            <p:cNvCxnSpPr/>
            <p:nvPr/>
          </p:nvCxnSpPr>
          <p:spPr>
            <a:xfrm flipV="1">
              <a:off x="5410200" y="4794767"/>
              <a:ext cx="1085797" cy="73244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>
              <a:off x="6009258" y="4867206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9F002D"/>
                  </a:solidFill>
                </a:rPr>
                <a:t>3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773914" y="4965799"/>
            <a:ext cx="2979980" cy="622013"/>
            <a:chOff x="2556825" y="4536026"/>
            <a:chExt cx="3895752" cy="813163"/>
          </a:xfrm>
        </p:grpSpPr>
        <p:cxnSp>
          <p:nvCxnSpPr>
            <p:cNvPr id="53" name="Straight Arrow Connector 52"/>
            <p:cNvCxnSpPr/>
            <p:nvPr/>
          </p:nvCxnSpPr>
          <p:spPr>
            <a:xfrm flipH="1">
              <a:off x="5417536" y="4536026"/>
              <a:ext cx="1035041" cy="718216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5579841" y="4883169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chemeClr val="accent5">
                      <a:lumMod val="50000"/>
                    </a:schemeClr>
                  </a:solidFill>
                </a:rPr>
                <a:t>4</a:t>
              </a:r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 flipH="1" flipV="1">
              <a:off x="2556825" y="4714350"/>
              <a:ext cx="978467" cy="634839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/>
            <p:cNvSpPr/>
            <p:nvPr/>
          </p:nvSpPr>
          <p:spPr>
            <a:xfrm>
              <a:off x="2782811" y="4809055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chemeClr val="accent5">
                      <a:lumMod val="50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891166" y="4669101"/>
            <a:ext cx="2862732" cy="233151"/>
            <a:chOff x="2797848" y="4148154"/>
            <a:chExt cx="3654728" cy="304800"/>
          </a:xfrm>
        </p:grpSpPr>
        <p:cxnSp>
          <p:nvCxnSpPr>
            <p:cNvPr id="66" name="Straight Arrow Connector 65"/>
            <p:cNvCxnSpPr/>
            <p:nvPr/>
          </p:nvCxnSpPr>
          <p:spPr>
            <a:xfrm flipV="1">
              <a:off x="2797848" y="4274088"/>
              <a:ext cx="3654728" cy="5293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/>
            <p:cNvSpPr/>
            <p:nvPr/>
          </p:nvSpPr>
          <p:spPr>
            <a:xfrm>
              <a:off x="4171828" y="4148154"/>
              <a:ext cx="304801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9F002D"/>
                  </a:solidFill>
                </a:rPr>
                <a:t>6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741618" y="4186130"/>
            <a:ext cx="432830" cy="465435"/>
            <a:chOff x="2398265" y="3516763"/>
            <a:chExt cx="565843" cy="608466"/>
          </a:xfrm>
        </p:grpSpPr>
        <p:sp>
          <p:nvSpPr>
            <p:cNvPr id="19" name="Freeform: Shape 18"/>
            <p:cNvSpPr/>
            <p:nvPr/>
          </p:nvSpPr>
          <p:spPr>
            <a:xfrm>
              <a:off x="2398265" y="3686436"/>
              <a:ext cx="540443" cy="438793"/>
            </a:xfrm>
            <a:custGeom>
              <a:avLst/>
              <a:gdLst>
                <a:gd name="connsiteX0" fmla="*/ 0 w 244776"/>
                <a:gd name="connsiteY0" fmla="*/ 126439 h 222795"/>
                <a:gd name="connsiteX1" fmla="*/ 46593 w 244776"/>
                <a:gd name="connsiteY1" fmla="*/ 15779 h 222795"/>
                <a:gd name="connsiteX2" fmla="*/ 157253 w 244776"/>
                <a:gd name="connsiteY2" fmla="*/ 9955 h 222795"/>
                <a:gd name="connsiteX3" fmla="*/ 244616 w 244776"/>
                <a:gd name="connsiteY3" fmla="*/ 103142 h 222795"/>
                <a:gd name="connsiteX4" fmla="*/ 180550 w 244776"/>
                <a:gd name="connsiteY4" fmla="*/ 207977 h 222795"/>
                <a:gd name="connsiteX5" fmla="*/ 168902 w 244776"/>
                <a:gd name="connsiteY5" fmla="*/ 219626 h 222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4776" h="222795">
                  <a:moveTo>
                    <a:pt x="0" y="126439"/>
                  </a:moveTo>
                  <a:cubicBezTo>
                    <a:pt x="10192" y="80816"/>
                    <a:pt x="20384" y="35193"/>
                    <a:pt x="46593" y="15779"/>
                  </a:cubicBezTo>
                  <a:cubicBezTo>
                    <a:pt x="72802" y="-3635"/>
                    <a:pt x="124249" y="-4605"/>
                    <a:pt x="157253" y="9955"/>
                  </a:cubicBezTo>
                  <a:cubicBezTo>
                    <a:pt x="190257" y="24515"/>
                    <a:pt x="240733" y="70138"/>
                    <a:pt x="244616" y="103142"/>
                  </a:cubicBezTo>
                  <a:cubicBezTo>
                    <a:pt x="248499" y="136146"/>
                    <a:pt x="180550" y="207977"/>
                    <a:pt x="180550" y="207977"/>
                  </a:cubicBezTo>
                  <a:cubicBezTo>
                    <a:pt x="167931" y="227391"/>
                    <a:pt x="168416" y="223508"/>
                    <a:pt x="168902" y="219626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77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2659307" y="3516763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chemeClr val="accent5">
                      <a:lumMod val="50000"/>
                    </a:schemeClr>
                  </a:solidFill>
                </a:rPr>
                <a:t>5</a:t>
              </a:r>
            </a:p>
          </p:txBody>
        </p:sp>
      </p:grpSp>
      <p:sp>
        <p:nvSpPr>
          <p:cNvPr id="20" name="Rectangle 19"/>
          <p:cNvSpPr/>
          <p:nvPr/>
        </p:nvSpPr>
        <p:spPr>
          <a:xfrm>
            <a:off x="4366573" y="4544882"/>
            <a:ext cx="524589" cy="481670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16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iFrame</a:t>
            </a:r>
            <a:endParaRPr lang="en-US" sz="816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15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41892-4ACA-4E9C-B276-E540E4F68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43198"/>
          </a:xfrm>
        </p:spPr>
        <p:txBody>
          <a:bodyPr/>
          <a:lstStyle/>
          <a:p>
            <a:r>
              <a:rPr lang="en-US" sz="3200" dirty="0"/>
              <a:t>Understanding Webpack and Dynamic Module Loading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3856A6-DA61-415A-9F5F-13C954A1D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478" y="1310542"/>
            <a:ext cx="4885883" cy="2324598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D423609-2C05-4E48-86F4-1AAD2A73DBFC}"/>
              </a:ext>
            </a:extLst>
          </p:cNvPr>
          <p:cNvGrpSpPr/>
          <p:nvPr/>
        </p:nvGrpSpPr>
        <p:grpSpPr>
          <a:xfrm>
            <a:off x="895192" y="4214567"/>
            <a:ext cx="8919553" cy="2322758"/>
            <a:chOff x="1758461" y="3497262"/>
            <a:chExt cx="8919553" cy="32643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C81714E-706E-4466-8F26-F156F528BAE1}"/>
                </a:ext>
              </a:extLst>
            </p:cNvPr>
            <p:cNvSpPr/>
            <p:nvPr/>
          </p:nvSpPr>
          <p:spPr bwMode="auto">
            <a:xfrm>
              <a:off x="1758462" y="3497262"/>
              <a:ext cx="1859331" cy="965504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embed.ts</a:t>
              </a: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FB93E81-9F3A-4755-BBF0-232AE01B32A1}"/>
                </a:ext>
              </a:extLst>
            </p:cNvPr>
            <p:cNvSpPr/>
            <p:nvPr/>
          </p:nvSpPr>
          <p:spPr bwMode="auto">
            <a:xfrm>
              <a:off x="1758461" y="5796102"/>
              <a:ext cx="1859331" cy="965504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Powerbi.js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31BC971-9939-4A78-946C-2E743212A466}"/>
                </a:ext>
              </a:extLst>
            </p:cNvPr>
            <p:cNvSpPr/>
            <p:nvPr/>
          </p:nvSpPr>
          <p:spPr bwMode="auto">
            <a:xfrm>
              <a:off x="1758461" y="4615961"/>
              <a:ext cx="1859331" cy="965504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jquery.js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C7450E9-B3CF-4BDE-A8BB-19C6E377373E}"/>
                </a:ext>
              </a:extLst>
            </p:cNvPr>
            <p:cNvSpPr/>
            <p:nvPr/>
          </p:nvSpPr>
          <p:spPr bwMode="auto">
            <a:xfrm>
              <a:off x="4920219" y="4415258"/>
              <a:ext cx="3081629" cy="1362473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webpack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B817423-6078-4958-920E-EA737914E14B}"/>
                </a:ext>
              </a:extLst>
            </p:cNvPr>
            <p:cNvSpPr/>
            <p:nvPr/>
          </p:nvSpPr>
          <p:spPr bwMode="auto">
            <a:xfrm>
              <a:off x="6436645" y="4744860"/>
              <a:ext cx="1253569" cy="703267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Typescript Compiler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EC03DB-B731-416F-9BE6-A2DD56675751}"/>
                </a:ext>
              </a:extLst>
            </p:cNvPr>
            <p:cNvSpPr/>
            <p:nvPr/>
          </p:nvSpPr>
          <p:spPr bwMode="auto">
            <a:xfrm>
              <a:off x="8818683" y="4607183"/>
              <a:ext cx="1859331" cy="965504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embed.js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3B6EFE3-6970-4836-82E6-7A919D0C996F}"/>
                </a:ext>
              </a:extLst>
            </p:cNvPr>
            <p:cNvCxnSpPr>
              <a:cxnSpLocks/>
            </p:cNvCxnSpPr>
            <p:nvPr/>
          </p:nvCxnSpPr>
          <p:spPr>
            <a:xfrm>
              <a:off x="3697793" y="4085655"/>
              <a:ext cx="1143792" cy="785448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AA314C2-98CB-447A-86A8-DDC8137D27F2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3617792" y="5093215"/>
              <a:ext cx="1223793" cy="5498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E13F1E2-D335-4A86-95FF-FFA51018DF9C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3617792" y="5293870"/>
              <a:ext cx="1223793" cy="984984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BBEFA10-502A-4F33-A3C8-32B43264FF03}"/>
                </a:ext>
              </a:extLst>
            </p:cNvPr>
            <p:cNvCxnSpPr>
              <a:cxnSpLocks/>
              <a:stCxn id="8" idx="3"/>
              <a:endCxn id="10" idx="1"/>
            </p:cNvCxnSpPr>
            <p:nvPr/>
          </p:nvCxnSpPr>
          <p:spPr>
            <a:xfrm flipV="1">
              <a:off x="8001848" y="5089935"/>
              <a:ext cx="816835" cy="656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63118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83D8B-16F1-4C51-9B8A-54AA0653B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b="1" dirty="0" err="1">
                <a:latin typeface="Lucida Console" panose="020B0609040504020204" pitchFamily="49" charset="0"/>
              </a:rPr>
              <a:t>npm</a:t>
            </a:r>
            <a:r>
              <a:rPr lang="en-US" b="1" dirty="0">
                <a:latin typeface="Lucida Console" panose="020B0609040504020204" pitchFamily="49" charset="0"/>
              </a:rPr>
              <a:t> build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A05BBD-979B-49E9-AC4E-6330B620DB4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01" y="1183409"/>
            <a:ext cx="9003087" cy="395575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6F541EF-F0D0-4475-B9FC-6FBEE17337DE}"/>
              </a:ext>
            </a:extLst>
          </p:cNvPr>
          <p:cNvGrpSpPr/>
          <p:nvPr/>
        </p:nvGrpSpPr>
        <p:grpSpPr>
          <a:xfrm>
            <a:off x="2349661" y="2893671"/>
            <a:ext cx="9677185" cy="3853632"/>
            <a:chOff x="2349661" y="2893671"/>
            <a:chExt cx="9677185" cy="38536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9EBC8D-28D8-447F-B463-76B2A697006B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596698" y="3875437"/>
              <a:ext cx="8430148" cy="2871866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0">
                    <a:custGeom>
                      <a:avLst/>
                      <a:gdLst/>
                      <a:ahLst/>
                      <a:cxnLst/>
                      <a:rect l="0" t="0" r="0" b="0"/>
                      <a:pathLst/>
                    </a:custGeom>
                    <ask:type/>
                  </ask:lineSketchStyleProps>
                </a:ext>
              </a:extLst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14F9047-30ED-47B5-8E5B-62CBF5B0EFA1}"/>
                </a:ext>
              </a:extLst>
            </p:cNvPr>
            <p:cNvCxnSpPr/>
            <p:nvPr/>
          </p:nvCxnSpPr>
          <p:spPr>
            <a:xfrm>
              <a:off x="2349661" y="2893671"/>
              <a:ext cx="1400536" cy="1226916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34026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7DEE-C09D-4B3C-BCB0-B7311D5C7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</a:t>
            </a:r>
            <a:r>
              <a:rPr lang="en-US" dirty="0" err="1"/>
              <a:t>UserOwnsData.csproj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CAAF1E-7D67-4185-BAE2-8C2BBFFB1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30" y="1411580"/>
            <a:ext cx="10911653" cy="489361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77070636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1F080-4690-4E60-AF8C-64E415979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>
                <a:latin typeface="Lucida Console" panose="020B0609040504020204" pitchFamily="49" charset="0"/>
              </a:rPr>
              <a:t>dotnet build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1DD8A-1CC5-4436-9F78-364A0D0FBC6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8263" y="1362248"/>
            <a:ext cx="4604085" cy="913361"/>
          </a:xfrm>
          <a:prstGeom prst="rect">
            <a:avLst/>
          </a:prstGeom>
          <a:noFill/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AC2111-89A5-4E1B-8080-3AE164F05DF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2" y="2429856"/>
            <a:ext cx="4835683" cy="410746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89438518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6FC9F-5EC7-458C-AA95-79DDF162E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the PBI JS API using TypeScript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A1E77-69D9-4B6F-922E-858744FBF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39" y="1251892"/>
            <a:ext cx="8072298" cy="5285433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80DE978-9DDD-4B48-AE0F-A0213ADB547B}"/>
              </a:ext>
            </a:extLst>
          </p:cNvPr>
          <p:cNvSpPr/>
          <p:nvPr/>
        </p:nvSpPr>
        <p:spPr bwMode="auto">
          <a:xfrm>
            <a:off x="1021601" y="1585812"/>
            <a:ext cx="2857063" cy="28318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BDE5991-8936-4FE8-8C91-46CB7D4A0A3D}"/>
              </a:ext>
            </a:extLst>
          </p:cNvPr>
          <p:cNvSpPr/>
          <p:nvPr/>
        </p:nvSpPr>
        <p:spPr bwMode="auto">
          <a:xfrm>
            <a:off x="1021602" y="1968096"/>
            <a:ext cx="2153678" cy="31288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A342764-D6AF-478C-A787-1E55C8B1E754}"/>
              </a:ext>
            </a:extLst>
          </p:cNvPr>
          <p:cNvSpPr/>
          <p:nvPr/>
        </p:nvSpPr>
        <p:spPr bwMode="auto">
          <a:xfrm>
            <a:off x="1021601" y="2380079"/>
            <a:ext cx="3470012" cy="30283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C88B550-98C0-4467-8B53-44A6C60E3420}"/>
              </a:ext>
            </a:extLst>
          </p:cNvPr>
          <p:cNvSpPr/>
          <p:nvPr/>
        </p:nvSpPr>
        <p:spPr bwMode="auto">
          <a:xfrm>
            <a:off x="1021600" y="6132630"/>
            <a:ext cx="7780755" cy="298315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4364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C601-BBDF-48B0-ABCA-BE3DE200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Exercise 6</a:t>
            </a:r>
            <a:br>
              <a:rPr lang="en-US" sz="3600" dirty="0"/>
            </a:br>
            <a:r>
              <a:rPr lang="en-US" sz="3200" dirty="0"/>
              <a:t>Creating a View Model for App Workspaces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CB701E-60FC-443E-B752-948F823D7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596162"/>
            <a:ext cx="5440748" cy="416121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93E2285-B646-4EED-85FF-BB2056A2AD06}"/>
              </a:ext>
            </a:extLst>
          </p:cNvPr>
          <p:cNvGrpSpPr/>
          <p:nvPr/>
        </p:nvGrpSpPr>
        <p:grpSpPr>
          <a:xfrm>
            <a:off x="3396343" y="4051167"/>
            <a:ext cx="9040132" cy="2943358"/>
            <a:chOff x="3396343" y="4051167"/>
            <a:chExt cx="9040132" cy="29433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6EA757E-924A-40D3-AD44-12259A63CCDE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4970" y="4051167"/>
              <a:ext cx="6951505" cy="2943358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D2BE091-D82A-46FF-9F71-998962E54956}"/>
                </a:ext>
              </a:extLst>
            </p:cNvPr>
            <p:cNvCxnSpPr/>
            <p:nvPr/>
          </p:nvCxnSpPr>
          <p:spPr>
            <a:xfrm>
              <a:off x="3396343" y="5506497"/>
              <a:ext cx="1858945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09832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6440D-E17D-4CB5-BFC9-95D772B4D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User Experience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0D29B8-1EC6-4229-A5FC-4F2881B525A0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64030" y="1208771"/>
            <a:ext cx="3933217" cy="508543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E5A961-868E-4790-A281-B9353D8554D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82" y="1208771"/>
            <a:ext cx="6951505" cy="294335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67834443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FDD99-CF50-43CD-B5F2-DAB1E77D4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Camper Competition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EF3DD-014A-4DD0-97DC-3A547D0AA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287046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Competition Rules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Build a .NET Core web application that extends User-Owns-Data tutorial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You must use </a:t>
            </a:r>
            <a:r>
              <a:rPr lang="en-US" sz="2000" b="1" dirty="0" err="1">
                <a:latin typeface="Lucida Console" panose="020B0609040504020204" pitchFamily="49" charset="0"/>
              </a:rPr>
              <a:t>Microsoft.Identity.Web</a:t>
            </a:r>
            <a:r>
              <a:rPr lang="en-US" dirty="0"/>
              <a:t> for authentication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You must use TypeScript instead of JavaScript for client-side programming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Create a 3-5 minute video where you demo and describe your application</a:t>
            </a:r>
          </a:p>
        </p:txBody>
      </p:sp>
    </p:spTree>
    <p:extLst>
      <p:ext uri="{BB962C8B-B14F-4D97-AF65-F5344CB8AC3E}">
        <p14:creationId xmlns:p14="http://schemas.microsoft.com/office/powerpoint/2010/main" val="965250005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3200876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Tutorial Introduction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Developing with .NET Core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Introducing </a:t>
            </a:r>
            <a:r>
              <a:rPr lang="en-US" sz="2000" b="1" dirty="0" err="1">
                <a:latin typeface="Lucida Console" panose="020B0609040504020204" pitchFamily="49" charset="0"/>
              </a:rPr>
              <a:t>Microsoft.Identity.Web</a:t>
            </a:r>
            <a:endParaRPr lang="en-US" b="1" dirty="0">
              <a:latin typeface="Lucida Console" panose="020B0609040504020204" pitchFamily="49" charset="0"/>
            </a:endParaRP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Calling the Power BI Service API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Programming the Power BI JavaScript API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Adding TypeScript Support to a.NET Core Project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Programming with Multi-Resource Embed Tokens</a:t>
            </a:r>
          </a:p>
        </p:txBody>
      </p:sp>
    </p:spTree>
    <p:extLst>
      <p:ext uri="{BB962C8B-B14F-4D97-AF65-F5344CB8AC3E}">
        <p14:creationId xmlns:p14="http://schemas.microsoft.com/office/powerpoint/2010/main" val="274095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7D7C7-5824-4754-92DC-0200AF03F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Programming with Multi-Resource Embed Tokens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C8ABBD-E841-4802-85E5-A95B752E76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097667"/>
            <a:ext cx="11239464" cy="369332"/>
          </a:xfrm>
        </p:spPr>
        <p:txBody>
          <a:bodyPr/>
          <a:lstStyle/>
          <a:p>
            <a:r>
              <a:rPr lang="en-US" sz="2400" dirty="0"/>
              <a:t>Used in App-Owns-Data embedding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03313-6DD0-48F7-8DDC-3ED6E6B04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335" y="1573782"/>
            <a:ext cx="9761548" cy="515497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2317925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855" y="466302"/>
            <a:ext cx="11237870" cy="461111"/>
          </a:xfrm>
        </p:spPr>
        <p:txBody>
          <a:bodyPr/>
          <a:lstStyle/>
          <a:p>
            <a:r>
              <a:rPr lang="en-US" sz="3264" dirty="0"/>
              <a:t>Choosing the Correct Embedding Model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2"/>
          </p:nvPr>
        </p:nvSpPr>
        <p:spPr>
          <a:xfrm>
            <a:off x="596712" y="1463669"/>
            <a:ext cx="5315516" cy="1908215"/>
          </a:xfrm>
        </p:spPr>
        <p:txBody>
          <a:bodyPr/>
          <a:lstStyle/>
          <a:p>
            <a:r>
              <a:rPr lang="en-US" dirty="0"/>
              <a:t>User-Owns-Data Embedding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All users require a Power BI license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Useful in corporate environments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App authenticates as current user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Your code runs with user’s permissions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User’s access token passed to browser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C6ADB-2B16-4141-AB05-29D95D62C86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17771" y="1463669"/>
            <a:ext cx="5323611" cy="1908215"/>
          </a:xfrm>
        </p:spPr>
        <p:txBody>
          <a:bodyPr/>
          <a:lstStyle/>
          <a:p>
            <a:r>
              <a:rPr lang="en-US" dirty="0"/>
              <a:t>App-Owns-Data Embedding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No users require Power BI license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Useful in commercial applications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App authenticates with app-only identity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Your code runs with admin permissions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Embed token passed to browser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9D5F2FD-AB01-4789-B611-6422D722EF0E}"/>
              </a:ext>
            </a:extLst>
          </p:cNvPr>
          <p:cNvGrpSpPr/>
          <p:nvPr/>
        </p:nvGrpSpPr>
        <p:grpSpPr>
          <a:xfrm>
            <a:off x="596712" y="3750563"/>
            <a:ext cx="4623017" cy="2057808"/>
            <a:chOff x="1054781" y="4472480"/>
            <a:chExt cx="4235064" cy="188512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AC5C52-9CFF-42C8-9DEF-B52255D6F844}"/>
                </a:ext>
              </a:extLst>
            </p:cNvPr>
            <p:cNvSpPr/>
            <p:nvPr/>
          </p:nvSpPr>
          <p:spPr>
            <a:xfrm>
              <a:off x="1054781" y="4472480"/>
              <a:ext cx="4235064" cy="18851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224" dirty="0">
                  <a:solidFill>
                    <a:schemeClr val="tx1"/>
                  </a:solidFill>
                </a:rPr>
                <a:t>User-Owns-Data Embedding for use within Organization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D37B57-2B8D-4EC3-B050-1E36FE15E8A1}"/>
                </a:ext>
              </a:extLst>
            </p:cNvPr>
            <p:cNvSpPr/>
            <p:nvPr/>
          </p:nvSpPr>
          <p:spPr>
            <a:xfrm>
              <a:off x="1344452" y="4617333"/>
              <a:ext cx="1338216" cy="138586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18" dirty="0">
                  <a:solidFill>
                    <a:schemeClr val="tx1"/>
                  </a:solidFill>
                </a:rPr>
                <a:t>Browser</a:t>
              </a:r>
              <a:endParaRPr lang="en-US" sz="102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684A32-9367-45A2-9D82-EBFD7221BD19}"/>
                </a:ext>
              </a:extLst>
            </p:cNvPr>
            <p:cNvSpPr/>
            <p:nvPr/>
          </p:nvSpPr>
          <p:spPr>
            <a:xfrm>
              <a:off x="3625039" y="4636623"/>
              <a:ext cx="1352471" cy="1318145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 dirty="0"/>
                <a:t>Power BI Service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6024F23-C9FC-440C-86A8-913A4C57F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9951" y="5341173"/>
              <a:ext cx="965088" cy="8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9766AAC-EC5C-42FA-9785-CD159CA640C6}"/>
                </a:ext>
              </a:extLst>
            </p:cNvPr>
            <p:cNvSpPr/>
            <p:nvPr/>
          </p:nvSpPr>
          <p:spPr>
            <a:xfrm>
              <a:off x="1528089" y="4887355"/>
              <a:ext cx="1027542" cy="962801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816" dirty="0" err="1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iFrame</a:t>
              </a:r>
              <a:endParaRPr lang="en-US" sz="816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FAA4E85-6B61-46F8-9DED-175B38EB43BA}"/>
                </a:ext>
              </a:extLst>
            </p:cNvPr>
            <p:cNvSpPr/>
            <p:nvPr/>
          </p:nvSpPr>
          <p:spPr bwMode="auto">
            <a:xfrm>
              <a:off x="1681346" y="4976835"/>
              <a:ext cx="721026" cy="648736"/>
            </a:xfrm>
            <a:prstGeom prst="round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2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Azure AD</a:t>
              </a:r>
            </a:p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2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Access Token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DFED5A0-6696-4C12-89C9-A66D07846A5E}"/>
              </a:ext>
            </a:extLst>
          </p:cNvPr>
          <p:cNvGrpSpPr/>
          <p:nvPr/>
        </p:nvGrpSpPr>
        <p:grpSpPr>
          <a:xfrm>
            <a:off x="6532789" y="3636187"/>
            <a:ext cx="4623013" cy="2057808"/>
            <a:chOff x="6752360" y="4449219"/>
            <a:chExt cx="4235064" cy="188512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AAB1A3D-0F38-4866-9B20-7843CF38619C}"/>
                </a:ext>
              </a:extLst>
            </p:cNvPr>
            <p:cNvSpPr/>
            <p:nvPr/>
          </p:nvSpPr>
          <p:spPr>
            <a:xfrm>
              <a:off x="6752360" y="4449219"/>
              <a:ext cx="4235064" cy="18851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224" dirty="0">
                  <a:solidFill>
                    <a:schemeClr val="tx1"/>
                  </a:solidFill>
                </a:rPr>
                <a:t>App-Owns-Data Embedding for use by ISVs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7EC0EC3-1DE7-423B-92D6-EEA491ACE23E}"/>
                </a:ext>
              </a:extLst>
            </p:cNvPr>
            <p:cNvSpPr/>
            <p:nvPr/>
          </p:nvSpPr>
          <p:spPr>
            <a:xfrm>
              <a:off x="7013397" y="4617333"/>
              <a:ext cx="1338216" cy="138586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18" dirty="0">
                  <a:solidFill>
                    <a:schemeClr val="tx1"/>
                  </a:solidFill>
                </a:rPr>
                <a:t>Browser</a:t>
              </a:r>
              <a:endParaRPr lang="en-US" sz="102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7136262-D9D5-4B29-87E7-5F293A2D8016}"/>
                </a:ext>
              </a:extLst>
            </p:cNvPr>
            <p:cNvSpPr/>
            <p:nvPr/>
          </p:nvSpPr>
          <p:spPr>
            <a:xfrm>
              <a:off x="9293984" y="4636623"/>
              <a:ext cx="1352471" cy="1318145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 dirty="0"/>
                <a:t>Power BI Service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B1C75CC-4981-43EC-971B-AAA7467E5E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8896" y="5341173"/>
              <a:ext cx="965088" cy="8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1F02305-7ED3-481B-9B38-EA6748309FC5}"/>
                </a:ext>
              </a:extLst>
            </p:cNvPr>
            <p:cNvSpPr/>
            <p:nvPr/>
          </p:nvSpPr>
          <p:spPr>
            <a:xfrm>
              <a:off x="7197034" y="4887355"/>
              <a:ext cx="1027542" cy="962801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816" dirty="0" err="1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iFrame</a:t>
              </a:r>
              <a:endParaRPr lang="en-US" sz="816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9B0A565-D1BB-419D-839B-1896CD38FBDC}"/>
                </a:ext>
              </a:extLst>
            </p:cNvPr>
            <p:cNvSpPr/>
            <p:nvPr/>
          </p:nvSpPr>
          <p:spPr bwMode="auto">
            <a:xfrm>
              <a:off x="7350291" y="4976835"/>
              <a:ext cx="721026" cy="648736"/>
            </a:xfrm>
            <a:prstGeom prst="roundRect">
              <a:avLst/>
            </a:prstGeom>
            <a:solidFill>
              <a:srgbClr val="580058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2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Power BI</a:t>
              </a:r>
            </a:p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2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Embed Token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513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937B5-EEC5-4A90-B64D-DD9A5D2B9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to 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E03FB-887C-4E46-9C01-0D4C03AA89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2735877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Complete the Developer for Power BI with .NET Core tutorials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Fill out the tutorial survey form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Enter the camper competition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Come back next month for our Power BI PowerShell sessions</a:t>
            </a:r>
          </a:p>
        </p:txBody>
      </p:sp>
    </p:spTree>
    <p:extLst>
      <p:ext uri="{BB962C8B-B14F-4D97-AF65-F5344CB8AC3E}">
        <p14:creationId xmlns:p14="http://schemas.microsoft.com/office/powerpoint/2010/main" val="1582695644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3200876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Tutorial Introduction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Developing with .NET Core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Introducing </a:t>
            </a:r>
            <a:r>
              <a:rPr lang="en-US" sz="2000" b="1" dirty="0" err="1">
                <a:latin typeface="Lucida Console" panose="020B0609040504020204" pitchFamily="49" charset="0"/>
              </a:rPr>
              <a:t>Microsoft.Identity.Web</a:t>
            </a:r>
            <a:endParaRPr lang="en-US" b="1" dirty="0">
              <a:latin typeface="Lucida Console" panose="020B0609040504020204" pitchFamily="49" charset="0"/>
            </a:endParaRP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Calling the Power BI Service API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Programming the Power BI JavaScript API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Adding TypeScript Support to a.NET Core Project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Programming with Multi-Resource Embed Tokens</a:t>
            </a:r>
          </a:p>
        </p:txBody>
      </p:sp>
    </p:spTree>
    <p:extLst>
      <p:ext uri="{BB962C8B-B14F-4D97-AF65-F5344CB8AC3E}">
        <p14:creationId xmlns:p14="http://schemas.microsoft.com/office/powerpoint/2010/main" val="280574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426672" y="2185923"/>
            <a:ext cx="7604124" cy="3629025"/>
          </a:xfrm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Questions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8A1489-8FB9-4FBF-BA2F-7EA5E6B44437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281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9903E-97E2-43E4-A9CB-D598D7AA8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User-Owns-Data Sample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2D96F-0ACE-4C36-A80F-E267181DD7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712" y="1243471"/>
            <a:ext cx="11238194" cy="8737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Stored in a GitHub repository for easy download</a:t>
            </a:r>
          </a:p>
          <a:p>
            <a:pPr lvl="1"/>
            <a:r>
              <a:rPr lang="en-US" sz="2000" dirty="0">
                <a:hlinkClick r:id="rId2"/>
              </a:rPr>
              <a:t>https://github.com/PowerBiDevCamp/NetCore-UserOwnsData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A4E6E4-0DB5-4280-AF88-26307F1B15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77"/>
          <a:stretch/>
        </p:blipFill>
        <p:spPr>
          <a:xfrm>
            <a:off x="1017281" y="2349445"/>
            <a:ext cx="7473577" cy="399166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8029161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42FCD-6759-4B3A-AC57-138146B03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Tutorial: Developing for Power BI using .NET Core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41485A-EB17-4609-9B0B-DBAA6352D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377476"/>
          </a:xfrm>
        </p:spPr>
        <p:txBody>
          <a:bodyPr/>
          <a:lstStyle/>
          <a:p>
            <a:pPr lvl="1"/>
            <a:r>
              <a:rPr lang="en-US" dirty="0">
                <a:hlinkClick r:id="rId2"/>
              </a:rPr>
              <a:t>https://github.com/PowerBiDevCamp/NetCore-UserOwnsData-Tutorial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636704-A20D-43BA-8657-C6AAFBBA2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36" y="1888601"/>
            <a:ext cx="10419642" cy="488398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5DA0273C-3A6F-4B46-A296-FE2F46B94164}"/>
              </a:ext>
            </a:extLst>
          </p:cNvPr>
          <p:cNvSpPr/>
          <p:nvPr/>
        </p:nvSpPr>
        <p:spPr bwMode="auto">
          <a:xfrm>
            <a:off x="452176" y="6250068"/>
            <a:ext cx="663191" cy="377476"/>
          </a:xfrm>
          <a:prstGeom prst="rightArrow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0ABD9F1-3DEB-4D78-B76A-193A396336F1}"/>
              </a:ext>
            </a:extLst>
          </p:cNvPr>
          <p:cNvGrpSpPr/>
          <p:nvPr/>
        </p:nvGrpSpPr>
        <p:grpSpPr>
          <a:xfrm>
            <a:off x="2310601" y="2156350"/>
            <a:ext cx="10235743" cy="4749281"/>
            <a:chOff x="2310601" y="2156350"/>
            <a:chExt cx="10235743" cy="474928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A445A9D-B82A-4360-A7C6-BCDD542FC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27077" y="2156350"/>
              <a:ext cx="6919267" cy="4749281"/>
            </a:xfrm>
            <a:prstGeom prst="rect">
              <a:avLst/>
            </a:prstGeom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6C7045E4-2546-445F-AAAE-8942DBB5A93D}"/>
                </a:ext>
              </a:extLst>
            </p:cNvPr>
            <p:cNvSpPr/>
            <p:nvPr/>
          </p:nvSpPr>
          <p:spPr bwMode="auto">
            <a:xfrm rot="20655438">
              <a:off x="2310601" y="5437831"/>
              <a:ext cx="3274836" cy="759701"/>
            </a:xfrm>
            <a:prstGeom prst="rightArrow">
              <a:avLst>
                <a:gd name="adj1" fmla="val 50000"/>
                <a:gd name="adj2" fmla="val 69062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83631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C601-BBDF-48B0-ABCA-BE3DE200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Exercise 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390E0-2B8F-44DC-BE3F-B87F62C4C8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418242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Exercise 1: Create a New .NET Core MVC Web Application Project</a:t>
            </a:r>
          </a:p>
          <a:p>
            <a:pPr>
              <a:lnSpc>
                <a:spcPct val="150000"/>
              </a:lnSpc>
            </a:pPr>
            <a:r>
              <a:rPr lang="en-US" dirty="0"/>
              <a:t>Exercise 2: Implement User Login using </a:t>
            </a:r>
            <a:r>
              <a:rPr lang="en-US" dirty="0" err="1"/>
              <a:t>Microsoft.Identity.Web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Exercise 3: Call the Power BI Service API</a:t>
            </a:r>
          </a:p>
          <a:p>
            <a:pPr>
              <a:lnSpc>
                <a:spcPct val="150000"/>
              </a:lnSpc>
            </a:pPr>
            <a:r>
              <a:rPr lang="en-US" dirty="0"/>
              <a:t>Exercise 4: Embedding a Report using powerbi.js</a:t>
            </a:r>
          </a:p>
          <a:p>
            <a:pPr>
              <a:lnSpc>
                <a:spcPct val="150000"/>
              </a:lnSpc>
            </a:pPr>
            <a:r>
              <a:rPr lang="en-US" dirty="0"/>
              <a:t>Exercise 5: Adding TypeScript Support to a .NET Core Project</a:t>
            </a:r>
          </a:p>
          <a:p>
            <a:pPr>
              <a:lnSpc>
                <a:spcPct val="150000"/>
              </a:lnSpc>
            </a:pPr>
            <a:r>
              <a:rPr lang="en-US" dirty="0"/>
              <a:t>Exercise 6: Creating a View Model for App Workspaces</a:t>
            </a:r>
          </a:p>
        </p:txBody>
      </p:sp>
    </p:spTree>
    <p:extLst>
      <p:ext uri="{BB962C8B-B14F-4D97-AF65-F5344CB8AC3E}">
        <p14:creationId xmlns:p14="http://schemas.microsoft.com/office/powerpoint/2010/main" val="50675360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ynamics 365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2006/documentManagement/types"/>
    <ds:schemaRef ds:uri="ef38329b-e139-4eb4-9d7a-1b84c79a6610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1026</TotalTime>
  <Words>1791</Words>
  <Application>Microsoft Office PowerPoint</Application>
  <PresentationFormat>Custom</PresentationFormat>
  <Paragraphs>309</Paragraphs>
  <Slides>62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0" baseType="lpstr">
      <vt:lpstr>Arial</vt:lpstr>
      <vt:lpstr>Arial Black</vt:lpstr>
      <vt:lpstr>Lucida Console</vt:lpstr>
      <vt:lpstr>Segoe UI</vt:lpstr>
      <vt:lpstr>Segoe UI Light</vt:lpstr>
      <vt:lpstr>Segoe UI Semibold</vt:lpstr>
      <vt:lpstr>Wingdings</vt:lpstr>
      <vt:lpstr>Dynamics 365</vt:lpstr>
      <vt:lpstr>Microsoft Power BI</vt:lpstr>
      <vt:lpstr>Power BI Dev Camp – Session 1 Developing for Power BI with .NET Core</vt:lpstr>
      <vt:lpstr>Welcome to Power BI Dev Camp</vt:lpstr>
      <vt:lpstr>Agenda</vt:lpstr>
      <vt:lpstr>Power BI Embedding – The Big Picture</vt:lpstr>
      <vt:lpstr>Choosing the Correct Embedding Model</vt:lpstr>
      <vt:lpstr>User-Owns-Data Sample Application</vt:lpstr>
      <vt:lpstr>Tutorial: Developing for Power BI using .NET Core</vt:lpstr>
      <vt:lpstr>Tutorial Exercise Flow</vt:lpstr>
      <vt:lpstr>Copying-and-Pasting Code</vt:lpstr>
      <vt:lpstr>Agenda</vt:lpstr>
      <vt:lpstr>Install .NET Core SDK</vt:lpstr>
      <vt:lpstr>.NET Core CLI</vt:lpstr>
      <vt:lpstr>Understanding Dependency Injection is Essential</vt:lpstr>
      <vt:lpstr>Exercise 1 Create a New .NET Core MVC Web Application Project</vt:lpstr>
      <vt:lpstr>C# Extension for Visual Studio Code</vt:lpstr>
      <vt:lpstr>Agenda</vt:lpstr>
      <vt:lpstr>Introducing Microsoft.Identity.Web</vt:lpstr>
      <vt:lpstr>Microsoft Authentication Libraries</vt:lpstr>
      <vt:lpstr>Exercise 2 Implement User Login using Microsoft.Identity.Web</vt:lpstr>
      <vt:lpstr>Creating Azure AD Application with PowerShell</vt:lpstr>
      <vt:lpstr>Azure AD Configuration in appsettings.json</vt:lpstr>
      <vt:lpstr>Enabling Authentication with Microsoft.Identity.Web</vt:lpstr>
      <vt:lpstr>Adding Sign in / Sign Out Links</vt:lpstr>
      <vt:lpstr>ASP.NET Supports Route Authorization</vt:lpstr>
      <vt:lpstr>Starting a .NET Core Debugging Session</vt:lpstr>
      <vt:lpstr>Visual Studio 2019 versus Visual Studio Code</vt:lpstr>
      <vt:lpstr>Agenda</vt:lpstr>
      <vt:lpstr>What Is the Power BI Service API?</vt:lpstr>
      <vt:lpstr>Calling the Power BI Service API Direct REST calls without using the Power BI .NET SDK</vt:lpstr>
      <vt:lpstr>Power BI .NET SDK</vt:lpstr>
      <vt:lpstr>Migrating to v3 of the Power BI .NET SDK</vt:lpstr>
      <vt:lpstr>Exercise 3 Call the Power BI Service API</vt:lpstr>
      <vt:lpstr>Adding Support for Token Acquisition</vt:lpstr>
      <vt:lpstr>Adding Support for Acquiring Access Tokens</vt:lpstr>
      <vt:lpstr>Call GetReportInGroupAsync to Get Embedding Data</vt:lpstr>
      <vt:lpstr>Accessing PowerBiServiceApi from a Controller</vt:lpstr>
      <vt:lpstr>Displaying Data from the View Model</vt:lpstr>
      <vt:lpstr>Exercise 3 Finale</vt:lpstr>
      <vt:lpstr>Agenda</vt:lpstr>
      <vt:lpstr>Exercise 4 Embedding a Report using powerbi.js</vt:lpstr>
      <vt:lpstr>Creating a Simple View To Embed a Report</vt:lpstr>
      <vt:lpstr>Retrieving Data from the Report View Model</vt:lpstr>
      <vt:lpstr>Embedding a Report using powerbi.js</vt:lpstr>
      <vt:lpstr>Dynamically Resizing the Embed Container</vt:lpstr>
      <vt:lpstr>Agenda</vt:lpstr>
      <vt:lpstr>Exercise 5 Adding TypeScript/Webpack Support to a .NET Core Project</vt:lpstr>
      <vt:lpstr>Adding Node.js Support for TypeScript Compilation</vt:lpstr>
      <vt:lpstr>Running npm install</vt:lpstr>
      <vt:lpstr>Understanding Webpack and Dynamic Module Loading</vt:lpstr>
      <vt:lpstr>Running npm build</vt:lpstr>
      <vt:lpstr>Updating UserOwnsData.csproj</vt:lpstr>
      <vt:lpstr>Running dotnet build</vt:lpstr>
      <vt:lpstr>Programming the PBI JS API using TypeScript</vt:lpstr>
      <vt:lpstr>Exercise 6 Creating a View Model for App Workspaces</vt:lpstr>
      <vt:lpstr>Creating the User Experience</vt:lpstr>
      <vt:lpstr>Camper Competition</vt:lpstr>
      <vt:lpstr>Agenda</vt:lpstr>
      <vt:lpstr>Programming with Multi-Resource Embed Tokens</vt:lpstr>
      <vt:lpstr>Call to Action</vt:lpstr>
      <vt:lpstr>Summary</vt:lpstr>
      <vt:lpstr>Questions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</dc:creator>
  <cp:keywords/>
  <dc:description>Template: Ariel Butz; ZUM Communications
Formatting: 
Audience Type:</dc:description>
  <cp:lastModifiedBy>Ted Pattison</cp:lastModifiedBy>
  <cp:revision>69</cp:revision>
  <cp:lastPrinted>2019-05-02T20:11:39Z</cp:lastPrinted>
  <dcterms:created xsi:type="dcterms:W3CDTF">2018-09-21T01:16:59Z</dcterms:created>
  <dcterms:modified xsi:type="dcterms:W3CDTF">2020-08-27T16:57:39Z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074e257c-5848-4582-9a6f-34a182080e71_Enabled">
    <vt:lpwstr>True</vt:lpwstr>
  </property>
  <property fmtid="{D5CDD505-2E9C-101B-9397-08002B2CF9AE}" pid="12" name="MSIP_Label_074e257c-5848-4582-9a6f-34a182080e71_SiteId">
    <vt:lpwstr>72f988bf-86f1-41af-91ab-2d7cd011db47</vt:lpwstr>
  </property>
  <property fmtid="{D5CDD505-2E9C-101B-9397-08002B2CF9AE}" pid="13" name="MSIP_Label_074e257c-5848-4582-9a6f-34a182080e71_Owner">
    <vt:lpwstr>ardutt@microsoft.com</vt:lpwstr>
  </property>
  <property fmtid="{D5CDD505-2E9C-101B-9397-08002B2CF9AE}" pid="14" name="MSIP_Label_074e257c-5848-4582-9a6f-34a182080e71_SetDate">
    <vt:lpwstr>2018-11-05T15:21:43.0442766Z</vt:lpwstr>
  </property>
  <property fmtid="{D5CDD505-2E9C-101B-9397-08002B2CF9AE}" pid="15" name="MSIP_Label_074e257c-5848-4582-9a6f-34a182080e71_Name">
    <vt:lpwstr>Confidential</vt:lpwstr>
  </property>
  <property fmtid="{D5CDD505-2E9C-101B-9397-08002B2CF9AE}" pid="16" name="MSIP_Label_074e257c-5848-4582-9a6f-34a182080e71_Application">
    <vt:lpwstr>Microsoft Azure Information Protection</vt:lpwstr>
  </property>
  <property fmtid="{D5CDD505-2E9C-101B-9397-08002B2CF9AE}" pid="17" name="MSIP_Label_074e257c-5848-4582-9a6f-34a182080e71_Extended_MSFT_Method">
    <vt:lpwstr>Manual</vt:lpwstr>
  </property>
  <property fmtid="{D5CDD505-2E9C-101B-9397-08002B2CF9AE}" pid="18" name="MSIP_Label_1a19d03a-48bc-4359-8038-5b5f6d5847c3_Enabled">
    <vt:lpwstr>True</vt:lpwstr>
  </property>
  <property fmtid="{D5CDD505-2E9C-101B-9397-08002B2CF9AE}" pid="19" name="MSIP_Label_1a19d03a-48bc-4359-8038-5b5f6d5847c3_SiteId">
    <vt:lpwstr>72f988bf-86f1-41af-91ab-2d7cd011db47</vt:lpwstr>
  </property>
  <property fmtid="{D5CDD505-2E9C-101B-9397-08002B2CF9AE}" pid="20" name="MSIP_Label_1a19d03a-48bc-4359-8038-5b5f6d5847c3_SetDate">
    <vt:lpwstr>2018-11-05T15:21:43.0442766Z</vt:lpwstr>
  </property>
  <property fmtid="{D5CDD505-2E9C-101B-9397-08002B2CF9AE}" pid="21" name="MSIP_Label_1a19d03a-48bc-4359-8038-5b5f6d5847c3_Name">
    <vt:lpwstr>Any User (No Protection)</vt:lpwstr>
  </property>
  <property fmtid="{D5CDD505-2E9C-101B-9397-08002B2CF9AE}" pid="22" name="MSIP_Label_1a19d03a-48bc-4359-8038-5b5f6d5847c3_Extended_MSFT_Method">
    <vt:lpwstr>Manual</vt:lpwstr>
  </property>
  <property fmtid="{D5CDD505-2E9C-101B-9397-08002B2CF9AE}" pid="23" name="Sensitivity">
    <vt:lpwstr>Confidential Any User (No Protection)</vt:lpwstr>
  </property>
  <property fmtid="{D5CDD505-2E9C-101B-9397-08002B2CF9AE}" pid="24" name="AuthorIds_UIVersion_47104">
    <vt:lpwstr>18</vt:lpwstr>
  </property>
</Properties>
</file>